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310" r:id="rId3"/>
    <p:sldId id="307" r:id="rId4"/>
    <p:sldId id="275" r:id="rId5"/>
    <p:sldId id="308" r:id="rId6"/>
    <p:sldId id="285" r:id="rId7"/>
    <p:sldId id="276" r:id="rId8"/>
    <p:sldId id="278" r:id="rId9"/>
    <p:sldId id="258" r:id="rId10"/>
    <p:sldId id="305" r:id="rId11"/>
    <p:sldId id="300" r:id="rId12"/>
    <p:sldId id="301" r:id="rId13"/>
    <p:sldId id="264" r:id="rId14"/>
    <p:sldId id="263" r:id="rId15"/>
    <p:sldId id="262" r:id="rId16"/>
    <p:sldId id="286" r:id="rId17"/>
    <p:sldId id="296" r:id="rId18"/>
    <p:sldId id="297" r:id="rId19"/>
    <p:sldId id="287" r:id="rId20"/>
    <p:sldId id="288" r:id="rId21"/>
    <p:sldId id="291" r:id="rId22"/>
    <p:sldId id="268" r:id="rId23"/>
    <p:sldId id="292" r:id="rId24"/>
    <p:sldId id="282" r:id="rId25"/>
    <p:sldId id="283" r:id="rId26"/>
    <p:sldId id="293" r:id="rId27"/>
    <p:sldId id="303" r:id="rId28"/>
    <p:sldId id="272" r:id="rId29"/>
    <p:sldId id="265" r:id="rId30"/>
    <p:sldId id="304" r:id="rId31"/>
    <p:sldId id="309" r:id="rId32"/>
    <p:sldId id="270" r:id="rId33"/>
    <p:sldId id="284" r:id="rId34"/>
    <p:sldId id="295" r:id="rId35"/>
    <p:sldId id="289" r:id="rId36"/>
    <p:sldId id="27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561" autoAdjust="0"/>
    <p:restoredTop sz="95853"/>
  </p:normalViewPr>
  <p:slideViewPr>
    <p:cSldViewPr snapToGrid="0">
      <p:cViewPr varScale="1">
        <p:scale>
          <a:sx n="104" d="100"/>
          <a:sy n="104" d="100"/>
        </p:scale>
        <p:origin x="208" y="280"/>
      </p:cViewPr>
      <p:guideLst/>
    </p:cSldViewPr>
  </p:slideViewPr>
  <p:notesTextViewPr>
    <p:cViewPr>
      <p:scale>
        <a:sx n="1" d="1"/>
        <a:sy n="1" d="1"/>
      </p:scale>
      <p:origin x="0" y="-376"/>
    </p:cViewPr>
  </p:notesTextViewPr>
  <p:sorterViewPr>
    <p:cViewPr>
      <p:scale>
        <a:sx n="80" d="100"/>
        <a:sy n="80" d="100"/>
      </p:scale>
      <p:origin x="0" y="0"/>
    </p:cViewPr>
  </p:sorterViewPr>
  <p:notesViewPr>
    <p:cSldViewPr snapToGrid="0">
      <p:cViewPr>
        <p:scale>
          <a:sx n="100" d="100"/>
          <a:sy n="100" d="100"/>
        </p:scale>
        <p:origin x="3600" y="-2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1F846C-2B6A-496D-B3CA-935F8A23BD49}" type="doc">
      <dgm:prSet loTypeId="urn:microsoft.com/office/officeart/2018/5/layout/CenteredIconLabelDescription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9677D8D1-35E7-44B9-AA9E-CE9D4D27F161}">
      <dgm:prSet/>
      <dgm:spPr/>
      <dgm:t>
        <a:bodyPr/>
        <a:lstStyle/>
        <a:p>
          <a:pPr>
            <a:defRPr b="1"/>
          </a:pPr>
          <a:r>
            <a:rPr lang="en-CA"/>
            <a:t>the equity in the rules and social norms that govern organizations </a:t>
          </a:r>
          <a:endParaRPr lang="en-US"/>
        </a:p>
      </dgm:t>
    </dgm:pt>
    <dgm:pt modelId="{0ABFB6E1-EF58-485B-90DA-85C7CFC3EEE1}" type="parTrans" cxnId="{C97A8739-D963-404C-9691-FB61A3013AC5}">
      <dgm:prSet/>
      <dgm:spPr/>
      <dgm:t>
        <a:bodyPr/>
        <a:lstStyle/>
        <a:p>
          <a:endParaRPr lang="en-US"/>
        </a:p>
      </dgm:t>
    </dgm:pt>
    <dgm:pt modelId="{C579B7B7-20C0-4A2A-954B-09640660A4DD}" type="sibTrans" cxnId="{C97A8739-D963-404C-9691-FB61A3013AC5}">
      <dgm:prSet/>
      <dgm:spPr/>
      <dgm:t>
        <a:bodyPr/>
        <a:lstStyle/>
        <a:p>
          <a:endParaRPr lang="en-US"/>
        </a:p>
      </dgm:t>
    </dgm:pt>
    <dgm:pt modelId="{BD2EC642-C466-45D8-A6F2-FF140B4047D7}">
      <dgm:prSet/>
      <dgm:spPr/>
      <dgm:t>
        <a:bodyPr/>
        <a:lstStyle/>
        <a:p>
          <a:r>
            <a:rPr lang="en-CA" i="1"/>
            <a:t>fairness and trust</a:t>
          </a:r>
          <a:endParaRPr lang="en-US"/>
        </a:p>
      </dgm:t>
    </dgm:pt>
    <dgm:pt modelId="{B8950AD5-5473-4BD4-91FE-D6BDAD8D4E29}" type="parTrans" cxnId="{C72EF2A1-F41D-4320-8390-0FDD1898E733}">
      <dgm:prSet/>
      <dgm:spPr/>
      <dgm:t>
        <a:bodyPr/>
        <a:lstStyle/>
        <a:p>
          <a:endParaRPr lang="en-US"/>
        </a:p>
      </dgm:t>
    </dgm:pt>
    <dgm:pt modelId="{A2D9F477-BA60-43B7-9D0E-21F662B85233}" type="sibTrans" cxnId="{C72EF2A1-F41D-4320-8390-0FDD1898E733}">
      <dgm:prSet/>
      <dgm:spPr/>
      <dgm:t>
        <a:bodyPr/>
        <a:lstStyle/>
        <a:p>
          <a:endParaRPr lang="en-US"/>
        </a:p>
      </dgm:t>
    </dgm:pt>
    <dgm:pt modelId="{AFD924C0-B8E2-445A-A8C2-4BE01552495A}">
      <dgm:prSet/>
      <dgm:spPr/>
      <dgm:t>
        <a:bodyPr/>
        <a:lstStyle/>
        <a:p>
          <a:pPr>
            <a:defRPr b="1"/>
          </a:pPr>
          <a:r>
            <a:rPr lang="en-CA"/>
            <a:t>a consistent and strong predictor of job satisfaction </a:t>
          </a:r>
          <a:endParaRPr lang="en-US"/>
        </a:p>
      </dgm:t>
    </dgm:pt>
    <dgm:pt modelId="{9C23CD2D-5D56-4460-89A5-A4138BFDFC6F}" type="parTrans" cxnId="{E4E23102-CB7C-4128-B028-58C74ED06528}">
      <dgm:prSet/>
      <dgm:spPr/>
      <dgm:t>
        <a:bodyPr/>
        <a:lstStyle/>
        <a:p>
          <a:endParaRPr lang="en-US"/>
        </a:p>
      </dgm:t>
    </dgm:pt>
    <dgm:pt modelId="{4B54D698-DF2D-455B-865E-2C7382567083}" type="sibTrans" cxnId="{E4E23102-CB7C-4128-B028-58C74ED06528}">
      <dgm:prSet/>
      <dgm:spPr/>
      <dgm:t>
        <a:bodyPr/>
        <a:lstStyle/>
        <a:p>
          <a:endParaRPr lang="en-US"/>
        </a:p>
      </dgm:t>
    </dgm:pt>
    <dgm:pt modelId="{C6EF8F74-417C-4A19-B285-50CBB6C97DA8}">
      <dgm:prSet/>
      <dgm:spPr/>
      <dgm:t>
        <a:bodyPr/>
        <a:lstStyle/>
        <a:p>
          <a:pPr>
            <a:defRPr b="1"/>
          </a:pPr>
          <a:r>
            <a:rPr lang="en-US"/>
            <a:t>protects against psychological distress</a:t>
          </a:r>
        </a:p>
      </dgm:t>
    </dgm:pt>
    <dgm:pt modelId="{3C4A3D4D-EE99-41D9-AA4F-D362F00E4638}" type="parTrans" cxnId="{233A2A4D-91A8-4207-B710-22DEA1D160DD}">
      <dgm:prSet/>
      <dgm:spPr/>
      <dgm:t>
        <a:bodyPr/>
        <a:lstStyle/>
        <a:p>
          <a:endParaRPr lang="en-US"/>
        </a:p>
      </dgm:t>
    </dgm:pt>
    <dgm:pt modelId="{54D1E64E-D10E-4627-B904-BD74C691F219}" type="sibTrans" cxnId="{233A2A4D-91A8-4207-B710-22DEA1D160DD}">
      <dgm:prSet/>
      <dgm:spPr/>
      <dgm:t>
        <a:bodyPr/>
        <a:lstStyle/>
        <a:p>
          <a:endParaRPr lang="en-US"/>
        </a:p>
      </dgm:t>
    </dgm:pt>
    <dgm:pt modelId="{72D383B4-4C3A-4557-97C1-F23FBB404324}" type="pres">
      <dgm:prSet presAssocID="{041F846C-2B6A-496D-B3CA-935F8A23BD49}" presName="root" presStyleCnt="0">
        <dgm:presLayoutVars>
          <dgm:dir/>
          <dgm:resizeHandles val="exact"/>
        </dgm:presLayoutVars>
      </dgm:prSet>
      <dgm:spPr/>
    </dgm:pt>
    <dgm:pt modelId="{48A4B13F-229A-468A-A174-38B25E7ED2DD}" type="pres">
      <dgm:prSet presAssocID="{9677D8D1-35E7-44B9-AA9E-CE9D4D27F161}" presName="compNode" presStyleCnt="0"/>
      <dgm:spPr/>
    </dgm:pt>
    <dgm:pt modelId="{3B237BE2-5C46-485E-B002-C76859DABDBB}" type="pres">
      <dgm:prSet presAssocID="{9677D8D1-35E7-44B9-AA9E-CE9D4D27F16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360A10B5-917A-4673-B995-024101AF5FD1}" type="pres">
      <dgm:prSet presAssocID="{9677D8D1-35E7-44B9-AA9E-CE9D4D27F161}" presName="iconSpace" presStyleCnt="0"/>
      <dgm:spPr/>
    </dgm:pt>
    <dgm:pt modelId="{54D99C75-9737-4EC6-95D1-6BEFCC1CD46C}" type="pres">
      <dgm:prSet presAssocID="{9677D8D1-35E7-44B9-AA9E-CE9D4D27F161}" presName="parTx" presStyleLbl="revTx" presStyleIdx="0" presStyleCnt="6">
        <dgm:presLayoutVars>
          <dgm:chMax val="0"/>
          <dgm:chPref val="0"/>
        </dgm:presLayoutVars>
      </dgm:prSet>
      <dgm:spPr/>
    </dgm:pt>
    <dgm:pt modelId="{2B919FBC-F2B0-4688-91C2-8B0DAC518324}" type="pres">
      <dgm:prSet presAssocID="{9677D8D1-35E7-44B9-AA9E-CE9D4D27F161}" presName="txSpace" presStyleCnt="0"/>
      <dgm:spPr/>
    </dgm:pt>
    <dgm:pt modelId="{5B469613-39EF-4A6C-8A99-E0EADE5141F6}" type="pres">
      <dgm:prSet presAssocID="{9677D8D1-35E7-44B9-AA9E-CE9D4D27F161}" presName="desTx" presStyleLbl="revTx" presStyleIdx="1" presStyleCnt="6">
        <dgm:presLayoutVars/>
      </dgm:prSet>
      <dgm:spPr/>
    </dgm:pt>
    <dgm:pt modelId="{8860C6D9-BC8A-41E3-9BF3-872A4F149313}" type="pres">
      <dgm:prSet presAssocID="{C579B7B7-20C0-4A2A-954B-09640660A4DD}" presName="sibTrans" presStyleCnt="0"/>
      <dgm:spPr/>
    </dgm:pt>
    <dgm:pt modelId="{B41EA338-D9A6-41E9-A12A-47020251FA6E}" type="pres">
      <dgm:prSet presAssocID="{AFD924C0-B8E2-445A-A8C2-4BE01552495A}" presName="compNode" presStyleCnt="0"/>
      <dgm:spPr/>
    </dgm:pt>
    <dgm:pt modelId="{C95EA829-C1EB-4663-B3C8-B9318DD0FECA}" type="pres">
      <dgm:prSet presAssocID="{AFD924C0-B8E2-445A-A8C2-4BE01552495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humbs Up Sign"/>
        </a:ext>
      </dgm:extLst>
    </dgm:pt>
    <dgm:pt modelId="{EDBC66C9-AD81-43EA-A6D9-0532BBFAF0F2}" type="pres">
      <dgm:prSet presAssocID="{AFD924C0-B8E2-445A-A8C2-4BE01552495A}" presName="iconSpace" presStyleCnt="0"/>
      <dgm:spPr/>
    </dgm:pt>
    <dgm:pt modelId="{5487AE5B-4482-4058-8285-4A60714EBF3E}" type="pres">
      <dgm:prSet presAssocID="{AFD924C0-B8E2-445A-A8C2-4BE01552495A}" presName="parTx" presStyleLbl="revTx" presStyleIdx="2" presStyleCnt="6">
        <dgm:presLayoutVars>
          <dgm:chMax val="0"/>
          <dgm:chPref val="0"/>
        </dgm:presLayoutVars>
      </dgm:prSet>
      <dgm:spPr/>
    </dgm:pt>
    <dgm:pt modelId="{237B70E4-60E3-4236-BDBA-C7D0E67B73E8}" type="pres">
      <dgm:prSet presAssocID="{AFD924C0-B8E2-445A-A8C2-4BE01552495A}" presName="txSpace" presStyleCnt="0"/>
      <dgm:spPr/>
    </dgm:pt>
    <dgm:pt modelId="{ED52FB20-7400-44C1-AEE9-F8707F011B4C}" type="pres">
      <dgm:prSet presAssocID="{AFD924C0-B8E2-445A-A8C2-4BE01552495A}" presName="desTx" presStyleLbl="revTx" presStyleIdx="3" presStyleCnt="6">
        <dgm:presLayoutVars/>
      </dgm:prSet>
      <dgm:spPr/>
    </dgm:pt>
    <dgm:pt modelId="{8751D188-A049-48DF-88A2-2A8E38428B6F}" type="pres">
      <dgm:prSet presAssocID="{4B54D698-DF2D-455B-865E-2C7382567083}" presName="sibTrans" presStyleCnt="0"/>
      <dgm:spPr/>
    </dgm:pt>
    <dgm:pt modelId="{92135803-4A68-4275-91BA-A6A73BC71579}" type="pres">
      <dgm:prSet presAssocID="{C6EF8F74-417C-4A19-B285-50CBB6C97DA8}" presName="compNode" presStyleCnt="0"/>
      <dgm:spPr/>
    </dgm:pt>
    <dgm:pt modelId="{BD7896E8-8150-4373-8C8F-47D5DCF08B3F}" type="pres">
      <dgm:prSet presAssocID="{C6EF8F74-417C-4A19-B285-50CBB6C97DA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in in head"/>
        </a:ext>
      </dgm:extLst>
    </dgm:pt>
    <dgm:pt modelId="{628DCA0F-FC33-4C75-8B82-6D84261DC5DC}" type="pres">
      <dgm:prSet presAssocID="{C6EF8F74-417C-4A19-B285-50CBB6C97DA8}" presName="iconSpace" presStyleCnt="0"/>
      <dgm:spPr/>
    </dgm:pt>
    <dgm:pt modelId="{FD12B3AF-6504-45CD-962C-AA3626460CF3}" type="pres">
      <dgm:prSet presAssocID="{C6EF8F74-417C-4A19-B285-50CBB6C97DA8}" presName="parTx" presStyleLbl="revTx" presStyleIdx="4" presStyleCnt="6">
        <dgm:presLayoutVars>
          <dgm:chMax val="0"/>
          <dgm:chPref val="0"/>
        </dgm:presLayoutVars>
      </dgm:prSet>
      <dgm:spPr/>
    </dgm:pt>
    <dgm:pt modelId="{6029C29F-9A3C-44E8-A491-031BB6547B21}" type="pres">
      <dgm:prSet presAssocID="{C6EF8F74-417C-4A19-B285-50CBB6C97DA8}" presName="txSpace" presStyleCnt="0"/>
      <dgm:spPr/>
    </dgm:pt>
    <dgm:pt modelId="{CCF026F8-8358-4194-B574-8091327ECC8C}" type="pres">
      <dgm:prSet presAssocID="{C6EF8F74-417C-4A19-B285-50CBB6C97DA8}" presName="desTx" presStyleLbl="revTx" presStyleIdx="5" presStyleCnt="6">
        <dgm:presLayoutVars/>
      </dgm:prSet>
      <dgm:spPr/>
    </dgm:pt>
  </dgm:ptLst>
  <dgm:cxnLst>
    <dgm:cxn modelId="{E4E23102-CB7C-4128-B028-58C74ED06528}" srcId="{041F846C-2B6A-496D-B3CA-935F8A23BD49}" destId="{AFD924C0-B8E2-445A-A8C2-4BE01552495A}" srcOrd="1" destOrd="0" parTransId="{9C23CD2D-5D56-4460-89A5-A4138BFDFC6F}" sibTransId="{4B54D698-DF2D-455B-865E-2C7382567083}"/>
    <dgm:cxn modelId="{C97A8739-D963-404C-9691-FB61A3013AC5}" srcId="{041F846C-2B6A-496D-B3CA-935F8A23BD49}" destId="{9677D8D1-35E7-44B9-AA9E-CE9D4D27F161}" srcOrd="0" destOrd="0" parTransId="{0ABFB6E1-EF58-485B-90DA-85C7CFC3EEE1}" sibTransId="{C579B7B7-20C0-4A2A-954B-09640660A4DD}"/>
    <dgm:cxn modelId="{233A2A4D-91A8-4207-B710-22DEA1D160DD}" srcId="{041F846C-2B6A-496D-B3CA-935F8A23BD49}" destId="{C6EF8F74-417C-4A19-B285-50CBB6C97DA8}" srcOrd="2" destOrd="0" parTransId="{3C4A3D4D-EE99-41D9-AA4F-D362F00E4638}" sibTransId="{54D1E64E-D10E-4627-B904-BD74C691F219}"/>
    <dgm:cxn modelId="{16E3DE5F-408E-40D9-B258-C61ABC103D0C}" type="presOf" srcId="{C6EF8F74-417C-4A19-B285-50CBB6C97DA8}" destId="{FD12B3AF-6504-45CD-962C-AA3626460CF3}" srcOrd="0" destOrd="0" presId="urn:microsoft.com/office/officeart/2018/5/layout/CenteredIconLabelDescriptionList"/>
    <dgm:cxn modelId="{0061C967-665B-426D-BE69-709A35DCAA44}" type="presOf" srcId="{9677D8D1-35E7-44B9-AA9E-CE9D4D27F161}" destId="{54D99C75-9737-4EC6-95D1-6BEFCC1CD46C}" srcOrd="0" destOrd="0" presId="urn:microsoft.com/office/officeart/2018/5/layout/CenteredIconLabelDescriptionList"/>
    <dgm:cxn modelId="{843CC798-3172-4940-B518-330378AF2FB2}" type="presOf" srcId="{BD2EC642-C466-45D8-A6F2-FF140B4047D7}" destId="{5B469613-39EF-4A6C-8A99-E0EADE5141F6}" srcOrd="0" destOrd="0" presId="urn:microsoft.com/office/officeart/2018/5/layout/CenteredIconLabelDescriptionList"/>
    <dgm:cxn modelId="{893D1999-4B7D-4BFE-B11D-0D263FCD2A5B}" type="presOf" srcId="{041F846C-2B6A-496D-B3CA-935F8A23BD49}" destId="{72D383B4-4C3A-4557-97C1-F23FBB404324}" srcOrd="0" destOrd="0" presId="urn:microsoft.com/office/officeart/2018/5/layout/CenteredIconLabelDescriptionList"/>
    <dgm:cxn modelId="{C72EF2A1-F41D-4320-8390-0FDD1898E733}" srcId="{9677D8D1-35E7-44B9-AA9E-CE9D4D27F161}" destId="{BD2EC642-C466-45D8-A6F2-FF140B4047D7}" srcOrd="0" destOrd="0" parTransId="{B8950AD5-5473-4BD4-91FE-D6BDAD8D4E29}" sibTransId="{A2D9F477-BA60-43B7-9D0E-21F662B85233}"/>
    <dgm:cxn modelId="{0BAB5AE3-7F2F-43A8-8040-D3598990B706}" type="presOf" srcId="{AFD924C0-B8E2-445A-A8C2-4BE01552495A}" destId="{5487AE5B-4482-4058-8285-4A60714EBF3E}" srcOrd="0" destOrd="0" presId="urn:microsoft.com/office/officeart/2018/5/layout/CenteredIconLabelDescriptionList"/>
    <dgm:cxn modelId="{1078D58E-F7EA-4DC2-9910-7D7D62EB05C7}" type="presParOf" srcId="{72D383B4-4C3A-4557-97C1-F23FBB404324}" destId="{48A4B13F-229A-468A-A174-38B25E7ED2DD}" srcOrd="0" destOrd="0" presId="urn:microsoft.com/office/officeart/2018/5/layout/CenteredIconLabelDescriptionList"/>
    <dgm:cxn modelId="{2860B534-4CE5-458F-A342-73C37BC52C03}" type="presParOf" srcId="{48A4B13F-229A-468A-A174-38B25E7ED2DD}" destId="{3B237BE2-5C46-485E-B002-C76859DABDBB}" srcOrd="0" destOrd="0" presId="urn:microsoft.com/office/officeart/2018/5/layout/CenteredIconLabelDescriptionList"/>
    <dgm:cxn modelId="{BC6EDC37-DAE5-4434-8D51-6CDA360F5FA7}" type="presParOf" srcId="{48A4B13F-229A-468A-A174-38B25E7ED2DD}" destId="{360A10B5-917A-4673-B995-024101AF5FD1}" srcOrd="1" destOrd="0" presId="urn:microsoft.com/office/officeart/2018/5/layout/CenteredIconLabelDescriptionList"/>
    <dgm:cxn modelId="{1815741C-8D5E-4967-8838-776044F255A9}" type="presParOf" srcId="{48A4B13F-229A-468A-A174-38B25E7ED2DD}" destId="{54D99C75-9737-4EC6-95D1-6BEFCC1CD46C}" srcOrd="2" destOrd="0" presId="urn:microsoft.com/office/officeart/2018/5/layout/CenteredIconLabelDescriptionList"/>
    <dgm:cxn modelId="{D0A8CE55-AAE2-4E39-97C6-CDFCE6E1FAAE}" type="presParOf" srcId="{48A4B13F-229A-468A-A174-38B25E7ED2DD}" destId="{2B919FBC-F2B0-4688-91C2-8B0DAC518324}" srcOrd="3" destOrd="0" presId="urn:microsoft.com/office/officeart/2018/5/layout/CenteredIconLabelDescriptionList"/>
    <dgm:cxn modelId="{EB35149D-C62F-4604-8D9A-2D0C942DEA20}" type="presParOf" srcId="{48A4B13F-229A-468A-A174-38B25E7ED2DD}" destId="{5B469613-39EF-4A6C-8A99-E0EADE5141F6}" srcOrd="4" destOrd="0" presId="urn:microsoft.com/office/officeart/2018/5/layout/CenteredIconLabelDescriptionList"/>
    <dgm:cxn modelId="{A935C560-A6D5-4EC2-8ECF-5BCA0CDAAB40}" type="presParOf" srcId="{72D383B4-4C3A-4557-97C1-F23FBB404324}" destId="{8860C6D9-BC8A-41E3-9BF3-872A4F149313}" srcOrd="1" destOrd="0" presId="urn:microsoft.com/office/officeart/2018/5/layout/CenteredIconLabelDescriptionList"/>
    <dgm:cxn modelId="{C7E3EBFF-6033-4998-B489-6FA8F27EE9C2}" type="presParOf" srcId="{72D383B4-4C3A-4557-97C1-F23FBB404324}" destId="{B41EA338-D9A6-41E9-A12A-47020251FA6E}" srcOrd="2" destOrd="0" presId="urn:microsoft.com/office/officeart/2018/5/layout/CenteredIconLabelDescriptionList"/>
    <dgm:cxn modelId="{1CE8D2BA-9660-4CDB-9D3A-98766B5829E4}" type="presParOf" srcId="{B41EA338-D9A6-41E9-A12A-47020251FA6E}" destId="{C95EA829-C1EB-4663-B3C8-B9318DD0FECA}" srcOrd="0" destOrd="0" presId="urn:microsoft.com/office/officeart/2018/5/layout/CenteredIconLabelDescriptionList"/>
    <dgm:cxn modelId="{87FDF59C-0FE6-4F75-911D-1870ACBE9865}" type="presParOf" srcId="{B41EA338-D9A6-41E9-A12A-47020251FA6E}" destId="{EDBC66C9-AD81-43EA-A6D9-0532BBFAF0F2}" srcOrd="1" destOrd="0" presId="urn:microsoft.com/office/officeart/2018/5/layout/CenteredIconLabelDescriptionList"/>
    <dgm:cxn modelId="{A598B727-D1B1-4574-999B-FB72FFCAB99D}" type="presParOf" srcId="{B41EA338-D9A6-41E9-A12A-47020251FA6E}" destId="{5487AE5B-4482-4058-8285-4A60714EBF3E}" srcOrd="2" destOrd="0" presId="urn:microsoft.com/office/officeart/2018/5/layout/CenteredIconLabelDescriptionList"/>
    <dgm:cxn modelId="{5C5A8116-811D-4B79-9A98-B9C1AEBF20FE}" type="presParOf" srcId="{B41EA338-D9A6-41E9-A12A-47020251FA6E}" destId="{237B70E4-60E3-4236-BDBA-C7D0E67B73E8}" srcOrd="3" destOrd="0" presId="urn:microsoft.com/office/officeart/2018/5/layout/CenteredIconLabelDescriptionList"/>
    <dgm:cxn modelId="{2EEE5FDC-6399-42BB-80A6-7BDB5A0B8203}" type="presParOf" srcId="{B41EA338-D9A6-41E9-A12A-47020251FA6E}" destId="{ED52FB20-7400-44C1-AEE9-F8707F011B4C}" srcOrd="4" destOrd="0" presId="urn:microsoft.com/office/officeart/2018/5/layout/CenteredIconLabelDescriptionList"/>
    <dgm:cxn modelId="{58FE9940-DB06-429E-AFC4-C370725C42F9}" type="presParOf" srcId="{72D383B4-4C3A-4557-97C1-F23FBB404324}" destId="{8751D188-A049-48DF-88A2-2A8E38428B6F}" srcOrd="3" destOrd="0" presId="urn:microsoft.com/office/officeart/2018/5/layout/CenteredIconLabelDescriptionList"/>
    <dgm:cxn modelId="{1EE52D41-4152-4E3E-AC67-D43516C821F8}" type="presParOf" srcId="{72D383B4-4C3A-4557-97C1-F23FBB404324}" destId="{92135803-4A68-4275-91BA-A6A73BC71579}" srcOrd="4" destOrd="0" presId="urn:microsoft.com/office/officeart/2018/5/layout/CenteredIconLabelDescriptionList"/>
    <dgm:cxn modelId="{EAEF3796-EC6D-4C77-BECC-AB310E2414B7}" type="presParOf" srcId="{92135803-4A68-4275-91BA-A6A73BC71579}" destId="{BD7896E8-8150-4373-8C8F-47D5DCF08B3F}" srcOrd="0" destOrd="0" presId="urn:microsoft.com/office/officeart/2018/5/layout/CenteredIconLabelDescriptionList"/>
    <dgm:cxn modelId="{C0CEEE01-4D92-454A-9402-200087F1AC59}" type="presParOf" srcId="{92135803-4A68-4275-91BA-A6A73BC71579}" destId="{628DCA0F-FC33-4C75-8B82-6D84261DC5DC}" srcOrd="1" destOrd="0" presId="urn:microsoft.com/office/officeart/2018/5/layout/CenteredIconLabelDescriptionList"/>
    <dgm:cxn modelId="{7A4E8F49-70E0-4E10-8E19-195B63B11853}" type="presParOf" srcId="{92135803-4A68-4275-91BA-A6A73BC71579}" destId="{FD12B3AF-6504-45CD-962C-AA3626460CF3}" srcOrd="2" destOrd="0" presId="urn:microsoft.com/office/officeart/2018/5/layout/CenteredIconLabelDescriptionList"/>
    <dgm:cxn modelId="{E5027A2A-C85F-4085-B1A1-55E476AAFB7B}" type="presParOf" srcId="{92135803-4A68-4275-91BA-A6A73BC71579}" destId="{6029C29F-9A3C-44E8-A491-031BB6547B21}" srcOrd="3" destOrd="0" presId="urn:microsoft.com/office/officeart/2018/5/layout/CenteredIconLabelDescriptionList"/>
    <dgm:cxn modelId="{A15D7E5E-8BBF-42F5-8314-B96FE1E0854F}" type="presParOf" srcId="{92135803-4A68-4275-91BA-A6A73BC71579}" destId="{CCF026F8-8358-4194-B574-8091327ECC8C}"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40F049-97C6-4036-B4F7-4C136EE52800}" type="doc">
      <dgm:prSet loTypeId="urn:microsoft.com/office/officeart/2018/2/layout/Icon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05D87F45-A0EA-40D1-818C-97B5708AE5ED}">
      <dgm:prSet custT="1"/>
      <dgm:spPr/>
      <dgm:t>
        <a:bodyPr/>
        <a:lstStyle/>
        <a:p>
          <a:r>
            <a:rPr lang="en-CA" sz="2000" dirty="0"/>
            <a:t>Natural justice (also referred to as procedural fairness) is a concept entrenched in Canadian law as the legal right to be treated fairly in any administrative proceeding.  </a:t>
          </a:r>
          <a:endParaRPr lang="en-US" sz="2000" dirty="0"/>
        </a:p>
      </dgm:t>
    </dgm:pt>
    <dgm:pt modelId="{35394D2B-BD05-463F-95E9-FEA7F926F96B}" type="parTrans" cxnId="{A213F465-C912-4A44-8BDA-25D8FA74F13C}">
      <dgm:prSet/>
      <dgm:spPr/>
      <dgm:t>
        <a:bodyPr/>
        <a:lstStyle/>
        <a:p>
          <a:endParaRPr lang="en-US"/>
        </a:p>
      </dgm:t>
    </dgm:pt>
    <dgm:pt modelId="{2E5CAF35-7188-4352-9D08-1B975FD037A2}" type="sibTrans" cxnId="{A213F465-C912-4A44-8BDA-25D8FA74F13C}">
      <dgm:prSet/>
      <dgm:spPr/>
      <dgm:t>
        <a:bodyPr/>
        <a:lstStyle/>
        <a:p>
          <a:endParaRPr lang="en-US"/>
        </a:p>
      </dgm:t>
    </dgm:pt>
    <dgm:pt modelId="{42DCB8D8-9696-4660-B7A7-2509018113B4}">
      <dgm:prSet custT="1"/>
      <dgm:spPr/>
      <dgm:t>
        <a:bodyPr/>
        <a:lstStyle/>
        <a:p>
          <a:r>
            <a:rPr lang="en-CA" sz="2000" dirty="0"/>
            <a:t>For clinicians, this right is highly relevant when an individual faces regulatory authority (College) or hospital </a:t>
          </a:r>
          <a:r>
            <a:rPr lang="en-CA" sz="2000" u="none" dirty="0"/>
            <a:t>proceedings and for both clinicians and scientists when facing university sanctions</a:t>
          </a:r>
          <a:endParaRPr lang="en-US" sz="2000" u="none" dirty="0"/>
        </a:p>
      </dgm:t>
    </dgm:pt>
    <dgm:pt modelId="{0D7FBF46-85E5-4BFF-BFAF-505DA9005A66}" type="parTrans" cxnId="{B3C3FE94-8148-43B2-AAE0-78BAEC29FE27}">
      <dgm:prSet/>
      <dgm:spPr/>
      <dgm:t>
        <a:bodyPr/>
        <a:lstStyle/>
        <a:p>
          <a:endParaRPr lang="en-US"/>
        </a:p>
      </dgm:t>
    </dgm:pt>
    <dgm:pt modelId="{EBD00A1A-5EE1-4F61-9F9C-5448A1C4EB7A}" type="sibTrans" cxnId="{B3C3FE94-8148-43B2-AAE0-78BAEC29FE27}">
      <dgm:prSet/>
      <dgm:spPr/>
      <dgm:t>
        <a:bodyPr/>
        <a:lstStyle/>
        <a:p>
          <a:endParaRPr lang="en-US"/>
        </a:p>
      </dgm:t>
    </dgm:pt>
    <dgm:pt modelId="{2EEAC5EE-24F7-4F83-BF60-1EF3E9688C56}" type="pres">
      <dgm:prSet presAssocID="{7340F049-97C6-4036-B4F7-4C136EE52800}" presName="root" presStyleCnt="0">
        <dgm:presLayoutVars>
          <dgm:dir/>
          <dgm:resizeHandles val="exact"/>
        </dgm:presLayoutVars>
      </dgm:prSet>
      <dgm:spPr/>
    </dgm:pt>
    <dgm:pt modelId="{DA4BE2AD-BC0E-480E-B6CE-CB992E362032}" type="pres">
      <dgm:prSet presAssocID="{05D87F45-A0EA-40D1-818C-97B5708AE5ED}" presName="compNode" presStyleCnt="0"/>
      <dgm:spPr/>
    </dgm:pt>
    <dgm:pt modelId="{FFBDED26-CEC5-49EE-B87F-07D8699B5924}" type="pres">
      <dgm:prSet presAssocID="{05D87F45-A0EA-40D1-818C-97B5708AE5E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7A24723A-9434-4616-B5A8-B86A5F5BAD30}" type="pres">
      <dgm:prSet presAssocID="{05D87F45-A0EA-40D1-818C-97B5708AE5ED}" presName="spaceRect" presStyleCnt="0"/>
      <dgm:spPr/>
    </dgm:pt>
    <dgm:pt modelId="{CBAF2658-0D9E-4019-9BBB-ED24BE72BC9A}" type="pres">
      <dgm:prSet presAssocID="{05D87F45-A0EA-40D1-818C-97B5708AE5ED}" presName="textRect" presStyleLbl="revTx" presStyleIdx="0" presStyleCnt="2">
        <dgm:presLayoutVars>
          <dgm:chMax val="1"/>
          <dgm:chPref val="1"/>
        </dgm:presLayoutVars>
      </dgm:prSet>
      <dgm:spPr/>
    </dgm:pt>
    <dgm:pt modelId="{6E4B7747-5B4D-4C3E-95DB-6D52A356C652}" type="pres">
      <dgm:prSet presAssocID="{2E5CAF35-7188-4352-9D08-1B975FD037A2}" presName="sibTrans" presStyleCnt="0"/>
      <dgm:spPr/>
    </dgm:pt>
    <dgm:pt modelId="{8D88A92B-47A0-4388-8F30-97EF0A709F52}" type="pres">
      <dgm:prSet presAssocID="{42DCB8D8-9696-4660-B7A7-2509018113B4}" presName="compNode" presStyleCnt="0"/>
      <dgm:spPr/>
    </dgm:pt>
    <dgm:pt modelId="{09FD948B-7CD4-47D7-99BF-908ADD73DFEC}" type="pres">
      <dgm:prSet presAssocID="{42DCB8D8-9696-4660-B7A7-2509018113B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78065226-B097-4509-85CB-B9F20D7B275A}" type="pres">
      <dgm:prSet presAssocID="{42DCB8D8-9696-4660-B7A7-2509018113B4}" presName="spaceRect" presStyleCnt="0"/>
      <dgm:spPr/>
    </dgm:pt>
    <dgm:pt modelId="{F5B8CE21-4069-4705-97C1-0010B6141673}" type="pres">
      <dgm:prSet presAssocID="{42DCB8D8-9696-4660-B7A7-2509018113B4}" presName="textRect" presStyleLbl="revTx" presStyleIdx="1" presStyleCnt="2">
        <dgm:presLayoutVars>
          <dgm:chMax val="1"/>
          <dgm:chPref val="1"/>
        </dgm:presLayoutVars>
      </dgm:prSet>
      <dgm:spPr/>
    </dgm:pt>
  </dgm:ptLst>
  <dgm:cxnLst>
    <dgm:cxn modelId="{A213F465-C912-4A44-8BDA-25D8FA74F13C}" srcId="{7340F049-97C6-4036-B4F7-4C136EE52800}" destId="{05D87F45-A0EA-40D1-818C-97B5708AE5ED}" srcOrd="0" destOrd="0" parTransId="{35394D2B-BD05-463F-95E9-FEA7F926F96B}" sibTransId="{2E5CAF35-7188-4352-9D08-1B975FD037A2}"/>
    <dgm:cxn modelId="{B3C3FE94-8148-43B2-AAE0-78BAEC29FE27}" srcId="{7340F049-97C6-4036-B4F7-4C136EE52800}" destId="{42DCB8D8-9696-4660-B7A7-2509018113B4}" srcOrd="1" destOrd="0" parTransId="{0D7FBF46-85E5-4BFF-BFAF-505DA9005A66}" sibTransId="{EBD00A1A-5EE1-4F61-9F9C-5448A1C4EB7A}"/>
    <dgm:cxn modelId="{831691A7-58B0-4A1A-91F1-EC4EDCD5F596}" type="presOf" srcId="{42DCB8D8-9696-4660-B7A7-2509018113B4}" destId="{F5B8CE21-4069-4705-97C1-0010B6141673}" srcOrd="0" destOrd="0" presId="urn:microsoft.com/office/officeart/2018/2/layout/IconLabelList"/>
    <dgm:cxn modelId="{E2B774BE-609A-4FBC-9EAB-E42ACBFEE500}" type="presOf" srcId="{7340F049-97C6-4036-B4F7-4C136EE52800}" destId="{2EEAC5EE-24F7-4F83-BF60-1EF3E9688C56}" srcOrd="0" destOrd="0" presId="urn:microsoft.com/office/officeart/2018/2/layout/IconLabelList"/>
    <dgm:cxn modelId="{8A51E6D4-880E-4DF7-B385-8A1E10455404}" type="presOf" srcId="{05D87F45-A0EA-40D1-818C-97B5708AE5ED}" destId="{CBAF2658-0D9E-4019-9BBB-ED24BE72BC9A}" srcOrd="0" destOrd="0" presId="urn:microsoft.com/office/officeart/2018/2/layout/IconLabelList"/>
    <dgm:cxn modelId="{414C1EA7-C4EF-43B2-89E1-1B65AFF5E2CE}" type="presParOf" srcId="{2EEAC5EE-24F7-4F83-BF60-1EF3E9688C56}" destId="{DA4BE2AD-BC0E-480E-B6CE-CB992E362032}" srcOrd="0" destOrd="0" presId="urn:microsoft.com/office/officeart/2018/2/layout/IconLabelList"/>
    <dgm:cxn modelId="{F2C76E43-1388-4E79-99EA-09F9CD2FF61E}" type="presParOf" srcId="{DA4BE2AD-BC0E-480E-B6CE-CB992E362032}" destId="{FFBDED26-CEC5-49EE-B87F-07D8699B5924}" srcOrd="0" destOrd="0" presId="urn:microsoft.com/office/officeart/2018/2/layout/IconLabelList"/>
    <dgm:cxn modelId="{3C421B73-D0D9-4236-8182-69D2164943A7}" type="presParOf" srcId="{DA4BE2AD-BC0E-480E-B6CE-CB992E362032}" destId="{7A24723A-9434-4616-B5A8-B86A5F5BAD30}" srcOrd="1" destOrd="0" presId="urn:microsoft.com/office/officeart/2018/2/layout/IconLabelList"/>
    <dgm:cxn modelId="{D76029F1-20A5-47E8-90D4-E53315A20F61}" type="presParOf" srcId="{DA4BE2AD-BC0E-480E-B6CE-CB992E362032}" destId="{CBAF2658-0D9E-4019-9BBB-ED24BE72BC9A}" srcOrd="2" destOrd="0" presId="urn:microsoft.com/office/officeart/2018/2/layout/IconLabelList"/>
    <dgm:cxn modelId="{6B919289-FA74-4812-8D56-B4165E78DB8F}" type="presParOf" srcId="{2EEAC5EE-24F7-4F83-BF60-1EF3E9688C56}" destId="{6E4B7747-5B4D-4C3E-95DB-6D52A356C652}" srcOrd="1" destOrd="0" presId="urn:microsoft.com/office/officeart/2018/2/layout/IconLabelList"/>
    <dgm:cxn modelId="{F1A527D4-5130-4CD6-B16F-DF79FAD9A055}" type="presParOf" srcId="{2EEAC5EE-24F7-4F83-BF60-1EF3E9688C56}" destId="{8D88A92B-47A0-4388-8F30-97EF0A709F52}" srcOrd="2" destOrd="0" presId="urn:microsoft.com/office/officeart/2018/2/layout/IconLabelList"/>
    <dgm:cxn modelId="{84CF6ED3-85EE-40F6-AACD-AFDAC5A33FEC}" type="presParOf" srcId="{8D88A92B-47A0-4388-8F30-97EF0A709F52}" destId="{09FD948B-7CD4-47D7-99BF-908ADD73DFEC}" srcOrd="0" destOrd="0" presId="urn:microsoft.com/office/officeart/2018/2/layout/IconLabelList"/>
    <dgm:cxn modelId="{E99AE55C-2230-4592-A28F-47ABCB5B31E7}" type="presParOf" srcId="{8D88A92B-47A0-4388-8F30-97EF0A709F52}" destId="{78065226-B097-4509-85CB-B9F20D7B275A}" srcOrd="1" destOrd="0" presId="urn:microsoft.com/office/officeart/2018/2/layout/IconLabelList"/>
    <dgm:cxn modelId="{940097D4-E039-45A0-A14D-7EB49117EFE9}" type="presParOf" srcId="{8D88A92B-47A0-4388-8F30-97EF0A709F52}" destId="{F5B8CE21-4069-4705-97C1-0010B614167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42D313-E589-4616-A3C9-50ED443239C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FF9AEF4-09E7-4D0E-A128-8CF03CAF19FF}">
      <dgm:prSet/>
      <dgm:spPr/>
      <dgm:t>
        <a:bodyPr/>
        <a:lstStyle/>
        <a:p>
          <a:r>
            <a:rPr lang="en-US"/>
            <a:t>Hierarchy of healthcare</a:t>
          </a:r>
        </a:p>
      </dgm:t>
    </dgm:pt>
    <dgm:pt modelId="{F51B45D2-075C-4092-B37D-A4FFE8D247DA}" type="parTrans" cxnId="{9FEFDD53-C634-41D6-ADF3-CB2DAFF26DE9}">
      <dgm:prSet/>
      <dgm:spPr/>
      <dgm:t>
        <a:bodyPr/>
        <a:lstStyle/>
        <a:p>
          <a:endParaRPr lang="en-US"/>
        </a:p>
      </dgm:t>
    </dgm:pt>
    <dgm:pt modelId="{5F6D8D35-C36B-4561-85DC-89DF6F89E91E}" type="sibTrans" cxnId="{9FEFDD53-C634-41D6-ADF3-CB2DAFF26DE9}">
      <dgm:prSet/>
      <dgm:spPr/>
      <dgm:t>
        <a:bodyPr/>
        <a:lstStyle/>
        <a:p>
          <a:endParaRPr lang="en-US"/>
        </a:p>
      </dgm:t>
    </dgm:pt>
    <dgm:pt modelId="{12232505-D788-41E1-8155-7ECBB1B2227D}">
      <dgm:prSet/>
      <dgm:spPr/>
      <dgm:t>
        <a:bodyPr/>
        <a:lstStyle/>
        <a:p>
          <a:r>
            <a:rPr lang="en-US"/>
            <a:t>History of gender-based roles for healthcare professionals</a:t>
          </a:r>
        </a:p>
      </dgm:t>
    </dgm:pt>
    <dgm:pt modelId="{1EDAFC7D-AD8C-4CFF-ADCB-7394FA2251C2}" type="parTrans" cxnId="{55FA335B-B98D-4E0F-ADCC-7E652E535C95}">
      <dgm:prSet/>
      <dgm:spPr/>
      <dgm:t>
        <a:bodyPr/>
        <a:lstStyle/>
        <a:p>
          <a:endParaRPr lang="en-US"/>
        </a:p>
      </dgm:t>
    </dgm:pt>
    <dgm:pt modelId="{93898580-BC28-4C6F-A3BE-8CB430B7ACD5}" type="sibTrans" cxnId="{55FA335B-B98D-4E0F-ADCC-7E652E535C95}">
      <dgm:prSet/>
      <dgm:spPr/>
      <dgm:t>
        <a:bodyPr/>
        <a:lstStyle/>
        <a:p>
          <a:endParaRPr lang="en-US"/>
        </a:p>
      </dgm:t>
    </dgm:pt>
    <dgm:pt modelId="{F0D6D84D-94EC-45E9-84C2-7787C9AF02FE}">
      <dgm:prSet/>
      <dgm:spPr/>
      <dgm:t>
        <a:bodyPr/>
        <a:lstStyle/>
        <a:p>
          <a:r>
            <a:rPr lang="en-US"/>
            <a:t>Apprenticeship model means learners dependent on supervisors for reference letters</a:t>
          </a:r>
        </a:p>
      </dgm:t>
    </dgm:pt>
    <dgm:pt modelId="{C64F2DB9-0690-4AFD-8C82-1928220602DB}" type="parTrans" cxnId="{C2E54E70-B221-49C1-AAAF-CEA8EF54FCB9}">
      <dgm:prSet/>
      <dgm:spPr/>
      <dgm:t>
        <a:bodyPr/>
        <a:lstStyle/>
        <a:p>
          <a:endParaRPr lang="en-US"/>
        </a:p>
      </dgm:t>
    </dgm:pt>
    <dgm:pt modelId="{CFC9E9F0-E7EC-459C-AE23-96FBB6301E7C}" type="sibTrans" cxnId="{C2E54E70-B221-49C1-AAAF-CEA8EF54FCB9}">
      <dgm:prSet/>
      <dgm:spPr/>
      <dgm:t>
        <a:bodyPr/>
        <a:lstStyle/>
        <a:p>
          <a:endParaRPr lang="en-US"/>
        </a:p>
      </dgm:t>
    </dgm:pt>
    <dgm:pt modelId="{C983A8C7-CE62-4747-8A74-78A197970667}">
      <dgm:prSet/>
      <dgm:spPr/>
      <dgm:t>
        <a:bodyPr/>
        <a:lstStyle/>
        <a:p>
          <a:r>
            <a:rPr lang="en-US"/>
            <a:t>Pressures of the healthcare environments</a:t>
          </a:r>
        </a:p>
      </dgm:t>
    </dgm:pt>
    <dgm:pt modelId="{5B82E7A3-F54A-4506-AC27-339FE75DD409}" type="parTrans" cxnId="{1729082F-61DC-4273-8A06-54788F59C756}">
      <dgm:prSet/>
      <dgm:spPr/>
      <dgm:t>
        <a:bodyPr/>
        <a:lstStyle/>
        <a:p>
          <a:endParaRPr lang="en-US"/>
        </a:p>
      </dgm:t>
    </dgm:pt>
    <dgm:pt modelId="{6CDB02B6-D050-49F1-9956-640F550930CD}" type="sibTrans" cxnId="{1729082F-61DC-4273-8A06-54788F59C756}">
      <dgm:prSet/>
      <dgm:spPr/>
      <dgm:t>
        <a:bodyPr/>
        <a:lstStyle/>
        <a:p>
          <a:endParaRPr lang="en-US"/>
        </a:p>
      </dgm:t>
    </dgm:pt>
    <dgm:pt modelId="{C9E1A6CF-24E9-4929-B2B4-A2A6EE1C2905}">
      <dgm:prSet/>
      <dgm:spPr/>
      <dgm:t>
        <a:bodyPr/>
        <a:lstStyle/>
        <a:p>
          <a:r>
            <a:rPr lang="en-US"/>
            <a:t>Challenges from patients and families</a:t>
          </a:r>
        </a:p>
      </dgm:t>
    </dgm:pt>
    <dgm:pt modelId="{6B15AFCC-8848-48E4-99B3-22FEC29FB0D8}" type="parTrans" cxnId="{0C55CA51-DB68-484A-9518-9035DAB7B790}">
      <dgm:prSet/>
      <dgm:spPr/>
      <dgm:t>
        <a:bodyPr/>
        <a:lstStyle/>
        <a:p>
          <a:endParaRPr lang="en-US"/>
        </a:p>
      </dgm:t>
    </dgm:pt>
    <dgm:pt modelId="{42A228AF-F72A-4DB2-A22E-A5233CBE1816}" type="sibTrans" cxnId="{0C55CA51-DB68-484A-9518-9035DAB7B790}">
      <dgm:prSet/>
      <dgm:spPr/>
      <dgm:t>
        <a:bodyPr/>
        <a:lstStyle/>
        <a:p>
          <a:endParaRPr lang="en-US"/>
        </a:p>
      </dgm:t>
    </dgm:pt>
    <dgm:pt modelId="{E6B47DAB-B0C4-2141-A58F-8C82BAD6D06A}" type="pres">
      <dgm:prSet presAssocID="{9D42D313-E589-4616-A3C9-50ED443239C1}" presName="linear" presStyleCnt="0">
        <dgm:presLayoutVars>
          <dgm:animLvl val="lvl"/>
          <dgm:resizeHandles val="exact"/>
        </dgm:presLayoutVars>
      </dgm:prSet>
      <dgm:spPr/>
    </dgm:pt>
    <dgm:pt modelId="{8538E26E-3A9B-A746-B86F-B92A458B52EB}" type="pres">
      <dgm:prSet presAssocID="{BFF9AEF4-09E7-4D0E-A128-8CF03CAF19FF}" presName="parentText" presStyleLbl="node1" presStyleIdx="0" presStyleCnt="5">
        <dgm:presLayoutVars>
          <dgm:chMax val="0"/>
          <dgm:bulletEnabled val="1"/>
        </dgm:presLayoutVars>
      </dgm:prSet>
      <dgm:spPr/>
    </dgm:pt>
    <dgm:pt modelId="{C12EE922-EDFE-1D4D-B6C0-01777F45D9CA}" type="pres">
      <dgm:prSet presAssocID="{5F6D8D35-C36B-4561-85DC-89DF6F89E91E}" presName="spacer" presStyleCnt="0"/>
      <dgm:spPr/>
    </dgm:pt>
    <dgm:pt modelId="{134E2B6A-7600-5541-892C-D395CAF87292}" type="pres">
      <dgm:prSet presAssocID="{12232505-D788-41E1-8155-7ECBB1B2227D}" presName="parentText" presStyleLbl="node1" presStyleIdx="1" presStyleCnt="5">
        <dgm:presLayoutVars>
          <dgm:chMax val="0"/>
          <dgm:bulletEnabled val="1"/>
        </dgm:presLayoutVars>
      </dgm:prSet>
      <dgm:spPr/>
    </dgm:pt>
    <dgm:pt modelId="{F3DA13F0-7F57-FD4D-BD5C-B6C18476C6E2}" type="pres">
      <dgm:prSet presAssocID="{93898580-BC28-4C6F-A3BE-8CB430B7ACD5}" presName="spacer" presStyleCnt="0"/>
      <dgm:spPr/>
    </dgm:pt>
    <dgm:pt modelId="{139F06E7-022B-8E43-8FA2-8D03D99C845B}" type="pres">
      <dgm:prSet presAssocID="{F0D6D84D-94EC-45E9-84C2-7787C9AF02FE}" presName="parentText" presStyleLbl="node1" presStyleIdx="2" presStyleCnt="5">
        <dgm:presLayoutVars>
          <dgm:chMax val="0"/>
          <dgm:bulletEnabled val="1"/>
        </dgm:presLayoutVars>
      </dgm:prSet>
      <dgm:spPr/>
    </dgm:pt>
    <dgm:pt modelId="{7295B7B0-AE2D-CB4B-B3F3-4EC211717C75}" type="pres">
      <dgm:prSet presAssocID="{CFC9E9F0-E7EC-459C-AE23-96FBB6301E7C}" presName="spacer" presStyleCnt="0"/>
      <dgm:spPr/>
    </dgm:pt>
    <dgm:pt modelId="{F2C4D1FB-FCA6-B141-B7E7-1555940968B7}" type="pres">
      <dgm:prSet presAssocID="{C983A8C7-CE62-4747-8A74-78A197970667}" presName="parentText" presStyleLbl="node1" presStyleIdx="3" presStyleCnt="5">
        <dgm:presLayoutVars>
          <dgm:chMax val="0"/>
          <dgm:bulletEnabled val="1"/>
        </dgm:presLayoutVars>
      </dgm:prSet>
      <dgm:spPr/>
    </dgm:pt>
    <dgm:pt modelId="{783332DE-E6E2-344B-914F-22F705B09BF7}" type="pres">
      <dgm:prSet presAssocID="{6CDB02B6-D050-49F1-9956-640F550930CD}" presName="spacer" presStyleCnt="0"/>
      <dgm:spPr/>
    </dgm:pt>
    <dgm:pt modelId="{F7FD67B3-6463-EC40-9D47-3B11C68805F0}" type="pres">
      <dgm:prSet presAssocID="{C9E1A6CF-24E9-4929-B2B4-A2A6EE1C2905}" presName="parentText" presStyleLbl="node1" presStyleIdx="4" presStyleCnt="5">
        <dgm:presLayoutVars>
          <dgm:chMax val="0"/>
          <dgm:bulletEnabled val="1"/>
        </dgm:presLayoutVars>
      </dgm:prSet>
      <dgm:spPr/>
    </dgm:pt>
  </dgm:ptLst>
  <dgm:cxnLst>
    <dgm:cxn modelId="{1E5E610C-0579-4C49-B2AE-EC189F27B8D5}" type="presOf" srcId="{BFF9AEF4-09E7-4D0E-A128-8CF03CAF19FF}" destId="{8538E26E-3A9B-A746-B86F-B92A458B52EB}" srcOrd="0" destOrd="0" presId="urn:microsoft.com/office/officeart/2005/8/layout/vList2"/>
    <dgm:cxn modelId="{69AADB2E-9DDB-8F4B-98B0-FB1FDE4F9176}" type="presOf" srcId="{C983A8C7-CE62-4747-8A74-78A197970667}" destId="{F2C4D1FB-FCA6-B141-B7E7-1555940968B7}" srcOrd="0" destOrd="0" presId="urn:microsoft.com/office/officeart/2005/8/layout/vList2"/>
    <dgm:cxn modelId="{1729082F-61DC-4273-8A06-54788F59C756}" srcId="{9D42D313-E589-4616-A3C9-50ED443239C1}" destId="{C983A8C7-CE62-4747-8A74-78A197970667}" srcOrd="3" destOrd="0" parTransId="{5B82E7A3-F54A-4506-AC27-339FE75DD409}" sibTransId="{6CDB02B6-D050-49F1-9956-640F550930CD}"/>
    <dgm:cxn modelId="{0C55CA51-DB68-484A-9518-9035DAB7B790}" srcId="{9D42D313-E589-4616-A3C9-50ED443239C1}" destId="{C9E1A6CF-24E9-4929-B2B4-A2A6EE1C2905}" srcOrd="4" destOrd="0" parTransId="{6B15AFCC-8848-48E4-99B3-22FEC29FB0D8}" sibTransId="{42A228AF-F72A-4DB2-A22E-A5233CBE1816}"/>
    <dgm:cxn modelId="{9FEFDD53-C634-41D6-ADF3-CB2DAFF26DE9}" srcId="{9D42D313-E589-4616-A3C9-50ED443239C1}" destId="{BFF9AEF4-09E7-4D0E-A128-8CF03CAF19FF}" srcOrd="0" destOrd="0" parTransId="{F51B45D2-075C-4092-B37D-A4FFE8D247DA}" sibTransId="{5F6D8D35-C36B-4561-85DC-89DF6F89E91E}"/>
    <dgm:cxn modelId="{55FA335B-B98D-4E0F-ADCC-7E652E535C95}" srcId="{9D42D313-E589-4616-A3C9-50ED443239C1}" destId="{12232505-D788-41E1-8155-7ECBB1B2227D}" srcOrd="1" destOrd="0" parTransId="{1EDAFC7D-AD8C-4CFF-ADCB-7394FA2251C2}" sibTransId="{93898580-BC28-4C6F-A3BE-8CB430B7ACD5}"/>
    <dgm:cxn modelId="{1525B669-EA12-874B-9738-9CD2840603D7}" type="presOf" srcId="{12232505-D788-41E1-8155-7ECBB1B2227D}" destId="{134E2B6A-7600-5541-892C-D395CAF87292}" srcOrd="0" destOrd="0" presId="urn:microsoft.com/office/officeart/2005/8/layout/vList2"/>
    <dgm:cxn modelId="{C2E54E70-B221-49C1-AAAF-CEA8EF54FCB9}" srcId="{9D42D313-E589-4616-A3C9-50ED443239C1}" destId="{F0D6D84D-94EC-45E9-84C2-7787C9AF02FE}" srcOrd="2" destOrd="0" parTransId="{C64F2DB9-0690-4AFD-8C82-1928220602DB}" sibTransId="{CFC9E9F0-E7EC-459C-AE23-96FBB6301E7C}"/>
    <dgm:cxn modelId="{D318AA92-56B7-5543-8126-0488860BE85A}" type="presOf" srcId="{F0D6D84D-94EC-45E9-84C2-7787C9AF02FE}" destId="{139F06E7-022B-8E43-8FA2-8D03D99C845B}" srcOrd="0" destOrd="0" presId="urn:microsoft.com/office/officeart/2005/8/layout/vList2"/>
    <dgm:cxn modelId="{A478699A-437E-9044-80C9-13CFF3CD6E5E}" type="presOf" srcId="{9D42D313-E589-4616-A3C9-50ED443239C1}" destId="{E6B47DAB-B0C4-2141-A58F-8C82BAD6D06A}" srcOrd="0" destOrd="0" presId="urn:microsoft.com/office/officeart/2005/8/layout/vList2"/>
    <dgm:cxn modelId="{7F2E0ED0-09C7-8B48-BECD-8DF408F3E71D}" type="presOf" srcId="{C9E1A6CF-24E9-4929-B2B4-A2A6EE1C2905}" destId="{F7FD67B3-6463-EC40-9D47-3B11C68805F0}" srcOrd="0" destOrd="0" presId="urn:microsoft.com/office/officeart/2005/8/layout/vList2"/>
    <dgm:cxn modelId="{9E550E66-9941-7747-B9A2-7F1E1E516AEA}" type="presParOf" srcId="{E6B47DAB-B0C4-2141-A58F-8C82BAD6D06A}" destId="{8538E26E-3A9B-A746-B86F-B92A458B52EB}" srcOrd="0" destOrd="0" presId="urn:microsoft.com/office/officeart/2005/8/layout/vList2"/>
    <dgm:cxn modelId="{C0C3AEA0-DC0E-E84E-9BE2-4677AC1EED12}" type="presParOf" srcId="{E6B47DAB-B0C4-2141-A58F-8C82BAD6D06A}" destId="{C12EE922-EDFE-1D4D-B6C0-01777F45D9CA}" srcOrd="1" destOrd="0" presId="urn:microsoft.com/office/officeart/2005/8/layout/vList2"/>
    <dgm:cxn modelId="{EE13CE6D-625E-DF42-9F9E-D27B7C36542F}" type="presParOf" srcId="{E6B47DAB-B0C4-2141-A58F-8C82BAD6D06A}" destId="{134E2B6A-7600-5541-892C-D395CAF87292}" srcOrd="2" destOrd="0" presId="urn:microsoft.com/office/officeart/2005/8/layout/vList2"/>
    <dgm:cxn modelId="{9C8DFB22-C312-F54F-8B1B-38D9E191681F}" type="presParOf" srcId="{E6B47DAB-B0C4-2141-A58F-8C82BAD6D06A}" destId="{F3DA13F0-7F57-FD4D-BD5C-B6C18476C6E2}" srcOrd="3" destOrd="0" presId="urn:microsoft.com/office/officeart/2005/8/layout/vList2"/>
    <dgm:cxn modelId="{B8FBF45F-A9EB-7E47-9C99-724E7872D4F4}" type="presParOf" srcId="{E6B47DAB-B0C4-2141-A58F-8C82BAD6D06A}" destId="{139F06E7-022B-8E43-8FA2-8D03D99C845B}" srcOrd="4" destOrd="0" presId="urn:microsoft.com/office/officeart/2005/8/layout/vList2"/>
    <dgm:cxn modelId="{FB588D76-096D-794E-8BD8-792C21A746A6}" type="presParOf" srcId="{E6B47DAB-B0C4-2141-A58F-8C82BAD6D06A}" destId="{7295B7B0-AE2D-CB4B-B3F3-4EC211717C75}" srcOrd="5" destOrd="0" presId="urn:microsoft.com/office/officeart/2005/8/layout/vList2"/>
    <dgm:cxn modelId="{C9CAB064-FA80-B941-AFED-194873BFC41C}" type="presParOf" srcId="{E6B47DAB-B0C4-2141-A58F-8C82BAD6D06A}" destId="{F2C4D1FB-FCA6-B141-B7E7-1555940968B7}" srcOrd="6" destOrd="0" presId="urn:microsoft.com/office/officeart/2005/8/layout/vList2"/>
    <dgm:cxn modelId="{9AE9A73C-843B-C945-AE4C-4888860EB69D}" type="presParOf" srcId="{E6B47DAB-B0C4-2141-A58F-8C82BAD6D06A}" destId="{783332DE-E6E2-344B-914F-22F705B09BF7}" srcOrd="7" destOrd="0" presId="urn:microsoft.com/office/officeart/2005/8/layout/vList2"/>
    <dgm:cxn modelId="{EED0E988-7217-1F46-9A40-8F8B8243EA35}" type="presParOf" srcId="{E6B47DAB-B0C4-2141-A58F-8C82BAD6D06A}" destId="{F7FD67B3-6463-EC40-9D47-3B11C68805F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C61911-720B-4FF1-AE83-DD7E7558300F}"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134413CA-5749-4F8F-BD81-7E6212341838}">
      <dgm:prSet/>
      <dgm:spPr/>
      <dgm:t>
        <a:bodyPr/>
        <a:lstStyle/>
        <a:p>
          <a:r>
            <a:rPr lang="en-US"/>
            <a:t>Unique vulnerability of graduate students?</a:t>
          </a:r>
        </a:p>
      </dgm:t>
    </dgm:pt>
    <dgm:pt modelId="{ED21C422-D6C8-4773-86BE-0A6761067FBB}" type="parTrans" cxnId="{B72F52F9-1DBA-4753-8502-B52A90E45CAE}">
      <dgm:prSet/>
      <dgm:spPr/>
      <dgm:t>
        <a:bodyPr/>
        <a:lstStyle/>
        <a:p>
          <a:endParaRPr lang="en-US"/>
        </a:p>
      </dgm:t>
    </dgm:pt>
    <dgm:pt modelId="{CFD43325-6FCC-4438-AF91-6D0049C53B13}" type="sibTrans" cxnId="{B72F52F9-1DBA-4753-8502-B52A90E45CAE}">
      <dgm:prSet/>
      <dgm:spPr/>
      <dgm:t>
        <a:bodyPr/>
        <a:lstStyle/>
        <a:p>
          <a:endParaRPr lang="en-US"/>
        </a:p>
      </dgm:t>
    </dgm:pt>
    <dgm:pt modelId="{B8332B77-BBEC-4884-91EB-9434433AEAFA}">
      <dgm:prSet/>
      <dgm:spPr/>
      <dgm:t>
        <a:bodyPr/>
        <a:lstStyle/>
        <a:p>
          <a:r>
            <a:rPr lang="en-US"/>
            <a:t>Age range of learners</a:t>
          </a:r>
        </a:p>
      </dgm:t>
    </dgm:pt>
    <dgm:pt modelId="{E6E31103-24F5-47CA-B8C8-00CF310C9FB6}" type="parTrans" cxnId="{1231CD07-0E09-4816-BA4D-33257A671083}">
      <dgm:prSet/>
      <dgm:spPr/>
      <dgm:t>
        <a:bodyPr/>
        <a:lstStyle/>
        <a:p>
          <a:endParaRPr lang="en-US"/>
        </a:p>
      </dgm:t>
    </dgm:pt>
    <dgm:pt modelId="{4C5D5207-4260-4046-BFA0-A0A48A0EF5FB}" type="sibTrans" cxnId="{1231CD07-0E09-4816-BA4D-33257A671083}">
      <dgm:prSet/>
      <dgm:spPr/>
      <dgm:t>
        <a:bodyPr/>
        <a:lstStyle/>
        <a:p>
          <a:endParaRPr lang="en-US"/>
        </a:p>
      </dgm:t>
    </dgm:pt>
    <dgm:pt modelId="{A7083F45-477C-4097-93D0-65A16BAC29B3}">
      <dgm:prSet/>
      <dgm:spPr/>
      <dgm:t>
        <a:bodyPr/>
        <a:lstStyle/>
        <a:p>
          <a:r>
            <a:rPr lang="en-US"/>
            <a:t>Productivity pressures</a:t>
          </a:r>
        </a:p>
      </dgm:t>
    </dgm:pt>
    <dgm:pt modelId="{DF0691AF-4359-4E9E-9A3D-8513C970100A}" type="parTrans" cxnId="{CF928F38-E228-49FC-B595-BEB20756F09B}">
      <dgm:prSet/>
      <dgm:spPr/>
      <dgm:t>
        <a:bodyPr/>
        <a:lstStyle/>
        <a:p>
          <a:endParaRPr lang="en-US"/>
        </a:p>
      </dgm:t>
    </dgm:pt>
    <dgm:pt modelId="{4F09CC75-C764-4D7D-A181-CF192D6C1F14}" type="sibTrans" cxnId="{CF928F38-E228-49FC-B595-BEB20756F09B}">
      <dgm:prSet/>
      <dgm:spPr/>
      <dgm:t>
        <a:bodyPr/>
        <a:lstStyle/>
        <a:p>
          <a:endParaRPr lang="en-US"/>
        </a:p>
      </dgm:t>
    </dgm:pt>
    <dgm:pt modelId="{E9278C70-75E4-44DB-B49D-8379E86E48EC}">
      <dgm:prSet/>
      <dgm:spPr/>
      <dgm:t>
        <a:bodyPr/>
        <a:lstStyle/>
        <a:p>
          <a:r>
            <a:rPr lang="en-US"/>
            <a:t>Other challenges?</a:t>
          </a:r>
        </a:p>
      </dgm:t>
    </dgm:pt>
    <dgm:pt modelId="{01AB65DF-6405-4011-9922-DE7DCDC7730D}" type="parTrans" cxnId="{D703F6E6-9BDC-4301-B1D1-57A07293F127}">
      <dgm:prSet/>
      <dgm:spPr/>
      <dgm:t>
        <a:bodyPr/>
        <a:lstStyle/>
        <a:p>
          <a:endParaRPr lang="en-US"/>
        </a:p>
      </dgm:t>
    </dgm:pt>
    <dgm:pt modelId="{62F54E07-5ED8-44C5-A8DC-81E313B3BC00}" type="sibTrans" cxnId="{D703F6E6-9BDC-4301-B1D1-57A07293F127}">
      <dgm:prSet/>
      <dgm:spPr/>
      <dgm:t>
        <a:bodyPr/>
        <a:lstStyle/>
        <a:p>
          <a:endParaRPr lang="en-US"/>
        </a:p>
      </dgm:t>
    </dgm:pt>
    <dgm:pt modelId="{4BC820BA-F2A1-BA4C-98DA-C733ED861674}" type="pres">
      <dgm:prSet presAssocID="{9BC61911-720B-4FF1-AE83-DD7E7558300F}" presName="outerComposite" presStyleCnt="0">
        <dgm:presLayoutVars>
          <dgm:chMax val="5"/>
          <dgm:dir/>
          <dgm:resizeHandles val="exact"/>
        </dgm:presLayoutVars>
      </dgm:prSet>
      <dgm:spPr/>
    </dgm:pt>
    <dgm:pt modelId="{23CDE9B4-1F04-4049-B875-80CB02F0B1B4}" type="pres">
      <dgm:prSet presAssocID="{9BC61911-720B-4FF1-AE83-DD7E7558300F}" presName="dummyMaxCanvas" presStyleCnt="0">
        <dgm:presLayoutVars/>
      </dgm:prSet>
      <dgm:spPr/>
    </dgm:pt>
    <dgm:pt modelId="{6FCD44F2-8F12-AC42-8641-D03EEE3B85E0}" type="pres">
      <dgm:prSet presAssocID="{9BC61911-720B-4FF1-AE83-DD7E7558300F}" presName="FourNodes_1" presStyleLbl="node1" presStyleIdx="0" presStyleCnt="4">
        <dgm:presLayoutVars>
          <dgm:bulletEnabled val="1"/>
        </dgm:presLayoutVars>
      </dgm:prSet>
      <dgm:spPr/>
    </dgm:pt>
    <dgm:pt modelId="{C2FD3446-9DEA-2A4D-B9AE-39E385F242DE}" type="pres">
      <dgm:prSet presAssocID="{9BC61911-720B-4FF1-AE83-DD7E7558300F}" presName="FourNodes_2" presStyleLbl="node1" presStyleIdx="1" presStyleCnt="4">
        <dgm:presLayoutVars>
          <dgm:bulletEnabled val="1"/>
        </dgm:presLayoutVars>
      </dgm:prSet>
      <dgm:spPr/>
    </dgm:pt>
    <dgm:pt modelId="{BDEA05BD-EDF2-794A-987D-8CE732F5173C}" type="pres">
      <dgm:prSet presAssocID="{9BC61911-720B-4FF1-AE83-DD7E7558300F}" presName="FourNodes_3" presStyleLbl="node1" presStyleIdx="2" presStyleCnt="4">
        <dgm:presLayoutVars>
          <dgm:bulletEnabled val="1"/>
        </dgm:presLayoutVars>
      </dgm:prSet>
      <dgm:spPr/>
    </dgm:pt>
    <dgm:pt modelId="{5F606660-DD25-3C41-B77D-A9F7DCABE264}" type="pres">
      <dgm:prSet presAssocID="{9BC61911-720B-4FF1-AE83-DD7E7558300F}" presName="FourNodes_4" presStyleLbl="node1" presStyleIdx="3" presStyleCnt="4">
        <dgm:presLayoutVars>
          <dgm:bulletEnabled val="1"/>
        </dgm:presLayoutVars>
      </dgm:prSet>
      <dgm:spPr/>
    </dgm:pt>
    <dgm:pt modelId="{CE8D09D0-1C9F-3D48-8512-8216E6F300CD}" type="pres">
      <dgm:prSet presAssocID="{9BC61911-720B-4FF1-AE83-DD7E7558300F}" presName="FourConn_1-2" presStyleLbl="fgAccFollowNode1" presStyleIdx="0" presStyleCnt="3">
        <dgm:presLayoutVars>
          <dgm:bulletEnabled val="1"/>
        </dgm:presLayoutVars>
      </dgm:prSet>
      <dgm:spPr/>
    </dgm:pt>
    <dgm:pt modelId="{A3910BA9-8F3B-EC4F-A060-45EBBE85A3C5}" type="pres">
      <dgm:prSet presAssocID="{9BC61911-720B-4FF1-AE83-DD7E7558300F}" presName="FourConn_2-3" presStyleLbl="fgAccFollowNode1" presStyleIdx="1" presStyleCnt="3">
        <dgm:presLayoutVars>
          <dgm:bulletEnabled val="1"/>
        </dgm:presLayoutVars>
      </dgm:prSet>
      <dgm:spPr/>
    </dgm:pt>
    <dgm:pt modelId="{3F8C307B-7A10-514A-AB8B-47186AC6DC83}" type="pres">
      <dgm:prSet presAssocID="{9BC61911-720B-4FF1-AE83-DD7E7558300F}" presName="FourConn_3-4" presStyleLbl="fgAccFollowNode1" presStyleIdx="2" presStyleCnt="3">
        <dgm:presLayoutVars>
          <dgm:bulletEnabled val="1"/>
        </dgm:presLayoutVars>
      </dgm:prSet>
      <dgm:spPr/>
    </dgm:pt>
    <dgm:pt modelId="{BDAFFDC5-651E-DE45-8D48-B03C34F3EF93}" type="pres">
      <dgm:prSet presAssocID="{9BC61911-720B-4FF1-AE83-DD7E7558300F}" presName="FourNodes_1_text" presStyleLbl="node1" presStyleIdx="3" presStyleCnt="4">
        <dgm:presLayoutVars>
          <dgm:bulletEnabled val="1"/>
        </dgm:presLayoutVars>
      </dgm:prSet>
      <dgm:spPr/>
    </dgm:pt>
    <dgm:pt modelId="{D0905212-0313-FB49-9C31-A61917CBE5BF}" type="pres">
      <dgm:prSet presAssocID="{9BC61911-720B-4FF1-AE83-DD7E7558300F}" presName="FourNodes_2_text" presStyleLbl="node1" presStyleIdx="3" presStyleCnt="4">
        <dgm:presLayoutVars>
          <dgm:bulletEnabled val="1"/>
        </dgm:presLayoutVars>
      </dgm:prSet>
      <dgm:spPr/>
    </dgm:pt>
    <dgm:pt modelId="{127CF9FE-3876-BA4A-8B01-8B3ED2DC377D}" type="pres">
      <dgm:prSet presAssocID="{9BC61911-720B-4FF1-AE83-DD7E7558300F}" presName="FourNodes_3_text" presStyleLbl="node1" presStyleIdx="3" presStyleCnt="4">
        <dgm:presLayoutVars>
          <dgm:bulletEnabled val="1"/>
        </dgm:presLayoutVars>
      </dgm:prSet>
      <dgm:spPr/>
    </dgm:pt>
    <dgm:pt modelId="{36174A2E-6F70-F14C-882A-D7CCF603347E}" type="pres">
      <dgm:prSet presAssocID="{9BC61911-720B-4FF1-AE83-DD7E7558300F}" presName="FourNodes_4_text" presStyleLbl="node1" presStyleIdx="3" presStyleCnt="4">
        <dgm:presLayoutVars>
          <dgm:bulletEnabled val="1"/>
        </dgm:presLayoutVars>
      </dgm:prSet>
      <dgm:spPr/>
    </dgm:pt>
  </dgm:ptLst>
  <dgm:cxnLst>
    <dgm:cxn modelId="{1231CD07-0E09-4816-BA4D-33257A671083}" srcId="{9BC61911-720B-4FF1-AE83-DD7E7558300F}" destId="{B8332B77-BBEC-4884-91EB-9434433AEAFA}" srcOrd="1" destOrd="0" parTransId="{E6E31103-24F5-47CA-B8C8-00CF310C9FB6}" sibTransId="{4C5D5207-4260-4046-BFA0-A0A48A0EF5FB}"/>
    <dgm:cxn modelId="{62B0931C-F983-9148-AB52-FE62803AFFE0}" type="presOf" srcId="{134413CA-5749-4F8F-BD81-7E6212341838}" destId="{BDAFFDC5-651E-DE45-8D48-B03C34F3EF93}" srcOrd="1" destOrd="0" presId="urn:microsoft.com/office/officeart/2005/8/layout/vProcess5"/>
    <dgm:cxn modelId="{CF928F38-E228-49FC-B595-BEB20756F09B}" srcId="{9BC61911-720B-4FF1-AE83-DD7E7558300F}" destId="{A7083F45-477C-4097-93D0-65A16BAC29B3}" srcOrd="2" destOrd="0" parTransId="{DF0691AF-4359-4E9E-9A3D-8513C970100A}" sibTransId="{4F09CC75-C764-4D7D-A181-CF192D6C1F14}"/>
    <dgm:cxn modelId="{D25AE76D-64BF-1B48-ABDF-AE757CC471B9}" type="presOf" srcId="{4F09CC75-C764-4D7D-A181-CF192D6C1F14}" destId="{3F8C307B-7A10-514A-AB8B-47186AC6DC83}" srcOrd="0" destOrd="0" presId="urn:microsoft.com/office/officeart/2005/8/layout/vProcess5"/>
    <dgm:cxn modelId="{D1EC947C-2765-5F46-84AE-22E1E97156DE}" type="presOf" srcId="{E9278C70-75E4-44DB-B49D-8379E86E48EC}" destId="{5F606660-DD25-3C41-B77D-A9F7DCABE264}" srcOrd="0" destOrd="0" presId="urn:microsoft.com/office/officeart/2005/8/layout/vProcess5"/>
    <dgm:cxn modelId="{8D18917D-81F1-9346-9230-6EB9E77E8F89}" type="presOf" srcId="{134413CA-5749-4F8F-BD81-7E6212341838}" destId="{6FCD44F2-8F12-AC42-8641-D03EEE3B85E0}" srcOrd="0" destOrd="0" presId="urn:microsoft.com/office/officeart/2005/8/layout/vProcess5"/>
    <dgm:cxn modelId="{2A18B384-4301-8543-8D53-9D86D861AE0E}" type="presOf" srcId="{CFD43325-6FCC-4438-AF91-6D0049C53B13}" destId="{CE8D09D0-1C9F-3D48-8512-8216E6F300CD}" srcOrd="0" destOrd="0" presId="urn:microsoft.com/office/officeart/2005/8/layout/vProcess5"/>
    <dgm:cxn modelId="{6C7C7188-37C3-FB45-9081-9C14BF93D858}" type="presOf" srcId="{A7083F45-477C-4097-93D0-65A16BAC29B3}" destId="{BDEA05BD-EDF2-794A-987D-8CE732F5173C}" srcOrd="0" destOrd="0" presId="urn:microsoft.com/office/officeart/2005/8/layout/vProcess5"/>
    <dgm:cxn modelId="{403A8389-0A51-6644-A79D-23669194D8C8}" type="presOf" srcId="{B8332B77-BBEC-4884-91EB-9434433AEAFA}" destId="{C2FD3446-9DEA-2A4D-B9AE-39E385F242DE}" srcOrd="0" destOrd="0" presId="urn:microsoft.com/office/officeart/2005/8/layout/vProcess5"/>
    <dgm:cxn modelId="{4EC32D8F-C85B-1945-AFF5-FC97F1EC1D86}" type="presOf" srcId="{E9278C70-75E4-44DB-B49D-8379E86E48EC}" destId="{36174A2E-6F70-F14C-882A-D7CCF603347E}" srcOrd="1" destOrd="0" presId="urn:microsoft.com/office/officeart/2005/8/layout/vProcess5"/>
    <dgm:cxn modelId="{31EC5DAD-9081-7E47-A0FF-411CAA9CC42B}" type="presOf" srcId="{4C5D5207-4260-4046-BFA0-A0A48A0EF5FB}" destId="{A3910BA9-8F3B-EC4F-A060-45EBBE85A3C5}" srcOrd="0" destOrd="0" presId="urn:microsoft.com/office/officeart/2005/8/layout/vProcess5"/>
    <dgm:cxn modelId="{7E0CCBAE-EAE0-EC4F-B051-2F2102307A70}" type="presOf" srcId="{9BC61911-720B-4FF1-AE83-DD7E7558300F}" destId="{4BC820BA-F2A1-BA4C-98DA-C733ED861674}" srcOrd="0" destOrd="0" presId="urn:microsoft.com/office/officeart/2005/8/layout/vProcess5"/>
    <dgm:cxn modelId="{6EBB2CBC-B013-E14A-AC59-BC63764CAE0F}" type="presOf" srcId="{A7083F45-477C-4097-93D0-65A16BAC29B3}" destId="{127CF9FE-3876-BA4A-8B01-8B3ED2DC377D}" srcOrd="1" destOrd="0" presId="urn:microsoft.com/office/officeart/2005/8/layout/vProcess5"/>
    <dgm:cxn modelId="{16EA56C7-4001-354F-8674-9AD2A88DDFFF}" type="presOf" srcId="{B8332B77-BBEC-4884-91EB-9434433AEAFA}" destId="{D0905212-0313-FB49-9C31-A61917CBE5BF}" srcOrd="1" destOrd="0" presId="urn:microsoft.com/office/officeart/2005/8/layout/vProcess5"/>
    <dgm:cxn modelId="{D703F6E6-9BDC-4301-B1D1-57A07293F127}" srcId="{9BC61911-720B-4FF1-AE83-DD7E7558300F}" destId="{E9278C70-75E4-44DB-B49D-8379E86E48EC}" srcOrd="3" destOrd="0" parTransId="{01AB65DF-6405-4011-9922-DE7DCDC7730D}" sibTransId="{62F54E07-5ED8-44C5-A8DC-81E313B3BC00}"/>
    <dgm:cxn modelId="{B72F52F9-1DBA-4753-8502-B52A90E45CAE}" srcId="{9BC61911-720B-4FF1-AE83-DD7E7558300F}" destId="{134413CA-5749-4F8F-BD81-7E6212341838}" srcOrd="0" destOrd="0" parTransId="{ED21C422-D6C8-4773-86BE-0A6761067FBB}" sibTransId="{CFD43325-6FCC-4438-AF91-6D0049C53B13}"/>
    <dgm:cxn modelId="{08893604-3107-BC4B-9C86-09C7E2DE64E7}" type="presParOf" srcId="{4BC820BA-F2A1-BA4C-98DA-C733ED861674}" destId="{23CDE9B4-1F04-4049-B875-80CB02F0B1B4}" srcOrd="0" destOrd="0" presId="urn:microsoft.com/office/officeart/2005/8/layout/vProcess5"/>
    <dgm:cxn modelId="{AE42B91D-1C81-394C-B971-F78D468DCC8F}" type="presParOf" srcId="{4BC820BA-F2A1-BA4C-98DA-C733ED861674}" destId="{6FCD44F2-8F12-AC42-8641-D03EEE3B85E0}" srcOrd="1" destOrd="0" presId="urn:microsoft.com/office/officeart/2005/8/layout/vProcess5"/>
    <dgm:cxn modelId="{5A942614-996C-D246-B7E9-364EFB9C462B}" type="presParOf" srcId="{4BC820BA-F2A1-BA4C-98DA-C733ED861674}" destId="{C2FD3446-9DEA-2A4D-B9AE-39E385F242DE}" srcOrd="2" destOrd="0" presId="urn:microsoft.com/office/officeart/2005/8/layout/vProcess5"/>
    <dgm:cxn modelId="{DA0AE8F6-65D6-6C4B-9022-5314F21C5A20}" type="presParOf" srcId="{4BC820BA-F2A1-BA4C-98DA-C733ED861674}" destId="{BDEA05BD-EDF2-794A-987D-8CE732F5173C}" srcOrd="3" destOrd="0" presId="urn:microsoft.com/office/officeart/2005/8/layout/vProcess5"/>
    <dgm:cxn modelId="{A1C059FC-241B-EF43-9461-ECCC2BF39692}" type="presParOf" srcId="{4BC820BA-F2A1-BA4C-98DA-C733ED861674}" destId="{5F606660-DD25-3C41-B77D-A9F7DCABE264}" srcOrd="4" destOrd="0" presId="urn:microsoft.com/office/officeart/2005/8/layout/vProcess5"/>
    <dgm:cxn modelId="{C40D4AFB-263D-C346-B7A7-E397DB06BBD9}" type="presParOf" srcId="{4BC820BA-F2A1-BA4C-98DA-C733ED861674}" destId="{CE8D09D0-1C9F-3D48-8512-8216E6F300CD}" srcOrd="5" destOrd="0" presId="urn:microsoft.com/office/officeart/2005/8/layout/vProcess5"/>
    <dgm:cxn modelId="{8AF3BBE6-A8E7-6C4F-89D6-0E669024B64F}" type="presParOf" srcId="{4BC820BA-F2A1-BA4C-98DA-C733ED861674}" destId="{A3910BA9-8F3B-EC4F-A060-45EBBE85A3C5}" srcOrd="6" destOrd="0" presId="urn:microsoft.com/office/officeart/2005/8/layout/vProcess5"/>
    <dgm:cxn modelId="{0448E774-4F0C-BA45-A144-7EF942230892}" type="presParOf" srcId="{4BC820BA-F2A1-BA4C-98DA-C733ED861674}" destId="{3F8C307B-7A10-514A-AB8B-47186AC6DC83}" srcOrd="7" destOrd="0" presId="urn:microsoft.com/office/officeart/2005/8/layout/vProcess5"/>
    <dgm:cxn modelId="{8C17DD31-A043-654E-B661-161C563CE433}" type="presParOf" srcId="{4BC820BA-F2A1-BA4C-98DA-C733ED861674}" destId="{BDAFFDC5-651E-DE45-8D48-B03C34F3EF93}" srcOrd="8" destOrd="0" presId="urn:microsoft.com/office/officeart/2005/8/layout/vProcess5"/>
    <dgm:cxn modelId="{ABAE954E-81A4-FD46-AA6E-D53644689B6F}" type="presParOf" srcId="{4BC820BA-F2A1-BA4C-98DA-C733ED861674}" destId="{D0905212-0313-FB49-9C31-A61917CBE5BF}" srcOrd="9" destOrd="0" presId="urn:microsoft.com/office/officeart/2005/8/layout/vProcess5"/>
    <dgm:cxn modelId="{1FE1C031-843D-6443-B62C-D719D92A4534}" type="presParOf" srcId="{4BC820BA-F2A1-BA4C-98DA-C733ED861674}" destId="{127CF9FE-3876-BA4A-8B01-8B3ED2DC377D}" srcOrd="10" destOrd="0" presId="urn:microsoft.com/office/officeart/2005/8/layout/vProcess5"/>
    <dgm:cxn modelId="{BC0B10CC-5525-454E-9495-D40FF52B5E6A}" type="presParOf" srcId="{4BC820BA-F2A1-BA4C-98DA-C733ED861674}" destId="{36174A2E-6F70-F14C-882A-D7CCF603347E}"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37BE2-5C46-485E-B002-C76859DABDBB}">
      <dsp:nvSpPr>
        <dsp:cNvPr id="0" name=""/>
        <dsp:cNvSpPr/>
      </dsp:nvSpPr>
      <dsp:spPr>
        <a:xfrm>
          <a:off x="1020487" y="1196949"/>
          <a:ext cx="1098562" cy="1098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D99C75-9737-4EC6-95D1-6BEFCC1CD46C}">
      <dsp:nvSpPr>
        <dsp:cNvPr id="0" name=""/>
        <dsp:cNvSpPr/>
      </dsp:nvSpPr>
      <dsp:spPr>
        <a:xfrm>
          <a:off x="393" y="2379733"/>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b="1"/>
          </a:pPr>
          <a:r>
            <a:rPr lang="en-CA" sz="1600" kern="1200"/>
            <a:t>the equity in the rules and social norms that govern organizations </a:t>
          </a:r>
          <a:endParaRPr lang="en-US" sz="1600" kern="1200"/>
        </a:p>
      </dsp:txBody>
      <dsp:txXfrm>
        <a:off x="393" y="2379733"/>
        <a:ext cx="3138750" cy="470812"/>
      </dsp:txXfrm>
    </dsp:sp>
    <dsp:sp modelId="{5B469613-39EF-4A6C-8A99-E0EADE5141F6}">
      <dsp:nvSpPr>
        <dsp:cNvPr id="0" name=""/>
        <dsp:cNvSpPr/>
      </dsp:nvSpPr>
      <dsp:spPr>
        <a:xfrm>
          <a:off x="393" y="2889719"/>
          <a:ext cx="3138750" cy="265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CA" sz="1200" i="1" kern="1200"/>
            <a:t>fairness and trust</a:t>
          </a:r>
          <a:endParaRPr lang="en-US" sz="1200" kern="1200"/>
        </a:p>
      </dsp:txBody>
      <dsp:txXfrm>
        <a:off x="393" y="2889719"/>
        <a:ext cx="3138750" cy="265875"/>
      </dsp:txXfrm>
    </dsp:sp>
    <dsp:sp modelId="{C95EA829-C1EB-4663-B3C8-B9318DD0FECA}">
      <dsp:nvSpPr>
        <dsp:cNvPr id="0" name=""/>
        <dsp:cNvSpPr/>
      </dsp:nvSpPr>
      <dsp:spPr>
        <a:xfrm>
          <a:off x="4708518" y="1196949"/>
          <a:ext cx="1098562" cy="1098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87AE5B-4482-4058-8285-4A60714EBF3E}">
      <dsp:nvSpPr>
        <dsp:cNvPr id="0" name=""/>
        <dsp:cNvSpPr/>
      </dsp:nvSpPr>
      <dsp:spPr>
        <a:xfrm>
          <a:off x="3688425" y="2379733"/>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b="1"/>
          </a:pPr>
          <a:r>
            <a:rPr lang="en-CA" sz="1600" kern="1200"/>
            <a:t>a consistent and strong predictor of job satisfaction </a:t>
          </a:r>
          <a:endParaRPr lang="en-US" sz="1600" kern="1200"/>
        </a:p>
      </dsp:txBody>
      <dsp:txXfrm>
        <a:off x="3688425" y="2379733"/>
        <a:ext cx="3138750" cy="470812"/>
      </dsp:txXfrm>
    </dsp:sp>
    <dsp:sp modelId="{ED52FB20-7400-44C1-AEE9-F8707F011B4C}">
      <dsp:nvSpPr>
        <dsp:cNvPr id="0" name=""/>
        <dsp:cNvSpPr/>
      </dsp:nvSpPr>
      <dsp:spPr>
        <a:xfrm>
          <a:off x="3688425" y="2889719"/>
          <a:ext cx="3138750" cy="265875"/>
        </a:xfrm>
        <a:prstGeom prst="rect">
          <a:avLst/>
        </a:prstGeom>
        <a:noFill/>
        <a:ln>
          <a:noFill/>
        </a:ln>
        <a:effectLst/>
      </dsp:spPr>
      <dsp:style>
        <a:lnRef idx="0">
          <a:scrgbClr r="0" g="0" b="0"/>
        </a:lnRef>
        <a:fillRef idx="0">
          <a:scrgbClr r="0" g="0" b="0"/>
        </a:fillRef>
        <a:effectRef idx="0">
          <a:scrgbClr r="0" g="0" b="0"/>
        </a:effectRef>
        <a:fontRef idx="minor"/>
      </dsp:style>
    </dsp:sp>
    <dsp:sp modelId="{BD7896E8-8150-4373-8C8F-47D5DCF08B3F}">
      <dsp:nvSpPr>
        <dsp:cNvPr id="0" name=""/>
        <dsp:cNvSpPr/>
      </dsp:nvSpPr>
      <dsp:spPr>
        <a:xfrm>
          <a:off x="8396550" y="1196949"/>
          <a:ext cx="1098562" cy="10985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12B3AF-6504-45CD-962C-AA3626460CF3}">
      <dsp:nvSpPr>
        <dsp:cNvPr id="0" name=""/>
        <dsp:cNvSpPr/>
      </dsp:nvSpPr>
      <dsp:spPr>
        <a:xfrm>
          <a:off x="7376456" y="2379733"/>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b="1"/>
          </a:pPr>
          <a:r>
            <a:rPr lang="en-US" sz="1600" kern="1200"/>
            <a:t>protects against psychological distress</a:t>
          </a:r>
        </a:p>
      </dsp:txBody>
      <dsp:txXfrm>
        <a:off x="7376456" y="2379733"/>
        <a:ext cx="3138750" cy="470812"/>
      </dsp:txXfrm>
    </dsp:sp>
    <dsp:sp modelId="{CCF026F8-8358-4194-B574-8091327ECC8C}">
      <dsp:nvSpPr>
        <dsp:cNvPr id="0" name=""/>
        <dsp:cNvSpPr/>
      </dsp:nvSpPr>
      <dsp:spPr>
        <a:xfrm>
          <a:off x="7376456" y="2889719"/>
          <a:ext cx="3138750" cy="265875"/>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DED26-CEC5-49EE-B87F-07D8699B5924}">
      <dsp:nvSpPr>
        <dsp:cNvPr id="0" name=""/>
        <dsp:cNvSpPr/>
      </dsp:nvSpPr>
      <dsp:spPr>
        <a:xfrm>
          <a:off x="1816731" y="1044"/>
          <a:ext cx="756210" cy="7562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AF2658-0D9E-4019-9BBB-ED24BE72BC9A}">
      <dsp:nvSpPr>
        <dsp:cNvPr id="0" name=""/>
        <dsp:cNvSpPr/>
      </dsp:nvSpPr>
      <dsp:spPr>
        <a:xfrm>
          <a:off x="1354602" y="1584035"/>
          <a:ext cx="1680468" cy="3928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CA" sz="2000" kern="1200" dirty="0"/>
            <a:t>Natural justice (also referred to as procedural fairness) is a concept entrenched in Canadian law as the legal right to be treated fairly in any administrative proceeding.  </a:t>
          </a:r>
          <a:endParaRPr lang="en-US" sz="2000" kern="1200" dirty="0"/>
        </a:p>
      </dsp:txBody>
      <dsp:txXfrm>
        <a:off x="1354602" y="1584035"/>
        <a:ext cx="1680468" cy="3928752"/>
      </dsp:txXfrm>
    </dsp:sp>
    <dsp:sp modelId="{09FD948B-7CD4-47D7-99BF-908ADD73DFEC}">
      <dsp:nvSpPr>
        <dsp:cNvPr id="0" name=""/>
        <dsp:cNvSpPr/>
      </dsp:nvSpPr>
      <dsp:spPr>
        <a:xfrm>
          <a:off x="3791281" y="1044"/>
          <a:ext cx="756210" cy="7562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B8CE21-4069-4705-97C1-0010B6141673}">
      <dsp:nvSpPr>
        <dsp:cNvPr id="0" name=""/>
        <dsp:cNvSpPr/>
      </dsp:nvSpPr>
      <dsp:spPr>
        <a:xfrm>
          <a:off x="3329153" y="1584035"/>
          <a:ext cx="1680468" cy="3928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CA" sz="2000" kern="1200" dirty="0"/>
            <a:t>For clinicians, this right is highly relevant when an individual faces regulatory authority (College) or hospital </a:t>
          </a:r>
          <a:r>
            <a:rPr lang="en-CA" sz="2000" u="none" kern="1200" dirty="0"/>
            <a:t>proceedings and for both clinicians and scientists when facing university sanctions</a:t>
          </a:r>
          <a:endParaRPr lang="en-US" sz="2000" u="none" kern="1200" dirty="0"/>
        </a:p>
      </dsp:txBody>
      <dsp:txXfrm>
        <a:off x="3329153" y="1584035"/>
        <a:ext cx="1680468" cy="39287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38E26E-3A9B-A746-B86F-B92A458B52EB}">
      <dsp:nvSpPr>
        <dsp:cNvPr id="0" name=""/>
        <dsp:cNvSpPr/>
      </dsp:nvSpPr>
      <dsp:spPr>
        <a:xfrm>
          <a:off x="0" y="130093"/>
          <a:ext cx="6364224" cy="99312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Hierarchy of healthcare</a:t>
          </a:r>
        </a:p>
      </dsp:txBody>
      <dsp:txXfrm>
        <a:off x="48481" y="178574"/>
        <a:ext cx="6267262" cy="896166"/>
      </dsp:txXfrm>
    </dsp:sp>
    <dsp:sp modelId="{134E2B6A-7600-5541-892C-D395CAF87292}">
      <dsp:nvSpPr>
        <dsp:cNvPr id="0" name=""/>
        <dsp:cNvSpPr/>
      </dsp:nvSpPr>
      <dsp:spPr>
        <a:xfrm>
          <a:off x="0" y="1195222"/>
          <a:ext cx="6364224" cy="993128"/>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History of gender-based roles for healthcare professionals</a:t>
          </a:r>
        </a:p>
      </dsp:txBody>
      <dsp:txXfrm>
        <a:off x="48481" y="1243703"/>
        <a:ext cx="6267262" cy="896166"/>
      </dsp:txXfrm>
    </dsp:sp>
    <dsp:sp modelId="{139F06E7-022B-8E43-8FA2-8D03D99C845B}">
      <dsp:nvSpPr>
        <dsp:cNvPr id="0" name=""/>
        <dsp:cNvSpPr/>
      </dsp:nvSpPr>
      <dsp:spPr>
        <a:xfrm>
          <a:off x="0" y="2260351"/>
          <a:ext cx="6364224" cy="993128"/>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Apprenticeship model means learners dependent on supervisors for reference letters</a:t>
          </a:r>
        </a:p>
      </dsp:txBody>
      <dsp:txXfrm>
        <a:off x="48481" y="2308832"/>
        <a:ext cx="6267262" cy="896166"/>
      </dsp:txXfrm>
    </dsp:sp>
    <dsp:sp modelId="{F2C4D1FB-FCA6-B141-B7E7-1555940968B7}">
      <dsp:nvSpPr>
        <dsp:cNvPr id="0" name=""/>
        <dsp:cNvSpPr/>
      </dsp:nvSpPr>
      <dsp:spPr>
        <a:xfrm>
          <a:off x="0" y="3325480"/>
          <a:ext cx="6364224" cy="993128"/>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Pressures of the healthcare environments</a:t>
          </a:r>
        </a:p>
      </dsp:txBody>
      <dsp:txXfrm>
        <a:off x="48481" y="3373961"/>
        <a:ext cx="6267262" cy="896166"/>
      </dsp:txXfrm>
    </dsp:sp>
    <dsp:sp modelId="{F7FD67B3-6463-EC40-9D47-3B11C68805F0}">
      <dsp:nvSpPr>
        <dsp:cNvPr id="0" name=""/>
        <dsp:cNvSpPr/>
      </dsp:nvSpPr>
      <dsp:spPr>
        <a:xfrm>
          <a:off x="0" y="4390609"/>
          <a:ext cx="6364224" cy="99312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Challenges from patients and families</a:t>
          </a:r>
        </a:p>
      </dsp:txBody>
      <dsp:txXfrm>
        <a:off x="48481" y="4439090"/>
        <a:ext cx="6267262" cy="8961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CD44F2-8F12-AC42-8641-D03EEE3B85E0}">
      <dsp:nvSpPr>
        <dsp:cNvPr id="0" name=""/>
        <dsp:cNvSpPr/>
      </dsp:nvSpPr>
      <dsp:spPr>
        <a:xfrm>
          <a:off x="0" y="0"/>
          <a:ext cx="5091379" cy="121304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Unique vulnerability of graduate students?</a:t>
          </a:r>
        </a:p>
      </dsp:txBody>
      <dsp:txXfrm>
        <a:off x="35529" y="35529"/>
        <a:ext cx="3679908" cy="1141985"/>
      </dsp:txXfrm>
    </dsp:sp>
    <dsp:sp modelId="{C2FD3446-9DEA-2A4D-B9AE-39E385F242DE}">
      <dsp:nvSpPr>
        <dsp:cNvPr id="0" name=""/>
        <dsp:cNvSpPr/>
      </dsp:nvSpPr>
      <dsp:spPr>
        <a:xfrm>
          <a:off x="426403" y="1433596"/>
          <a:ext cx="5091379" cy="121304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Age range of learners</a:t>
          </a:r>
        </a:p>
      </dsp:txBody>
      <dsp:txXfrm>
        <a:off x="461932" y="1469125"/>
        <a:ext cx="3805440" cy="1141985"/>
      </dsp:txXfrm>
    </dsp:sp>
    <dsp:sp modelId="{BDEA05BD-EDF2-794A-987D-8CE732F5173C}">
      <dsp:nvSpPr>
        <dsp:cNvPr id="0" name=""/>
        <dsp:cNvSpPr/>
      </dsp:nvSpPr>
      <dsp:spPr>
        <a:xfrm>
          <a:off x="846441" y="2867192"/>
          <a:ext cx="5091379" cy="12130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Productivity pressures</a:t>
          </a:r>
        </a:p>
      </dsp:txBody>
      <dsp:txXfrm>
        <a:off x="881970" y="2902721"/>
        <a:ext cx="3811804" cy="1141985"/>
      </dsp:txXfrm>
    </dsp:sp>
    <dsp:sp modelId="{5F606660-DD25-3C41-B77D-A9F7DCABE264}">
      <dsp:nvSpPr>
        <dsp:cNvPr id="0" name=""/>
        <dsp:cNvSpPr/>
      </dsp:nvSpPr>
      <dsp:spPr>
        <a:xfrm>
          <a:off x="1272844" y="4300788"/>
          <a:ext cx="5091379" cy="121304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Other challenges?</a:t>
          </a:r>
        </a:p>
      </dsp:txBody>
      <dsp:txXfrm>
        <a:off x="1308373" y="4336317"/>
        <a:ext cx="3805440" cy="1141985"/>
      </dsp:txXfrm>
    </dsp:sp>
    <dsp:sp modelId="{CE8D09D0-1C9F-3D48-8512-8216E6F300CD}">
      <dsp:nvSpPr>
        <dsp:cNvPr id="0" name=""/>
        <dsp:cNvSpPr/>
      </dsp:nvSpPr>
      <dsp:spPr>
        <a:xfrm>
          <a:off x="4302901" y="929080"/>
          <a:ext cx="788477" cy="788477"/>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4480308" y="929080"/>
        <a:ext cx="433663" cy="593329"/>
      </dsp:txXfrm>
    </dsp:sp>
    <dsp:sp modelId="{A3910BA9-8F3B-EC4F-A060-45EBBE85A3C5}">
      <dsp:nvSpPr>
        <dsp:cNvPr id="0" name=""/>
        <dsp:cNvSpPr/>
      </dsp:nvSpPr>
      <dsp:spPr>
        <a:xfrm>
          <a:off x="4729304" y="2362677"/>
          <a:ext cx="788477" cy="788477"/>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4906711" y="2362677"/>
        <a:ext cx="433663" cy="593329"/>
      </dsp:txXfrm>
    </dsp:sp>
    <dsp:sp modelId="{3F8C307B-7A10-514A-AB8B-47186AC6DC83}">
      <dsp:nvSpPr>
        <dsp:cNvPr id="0" name=""/>
        <dsp:cNvSpPr/>
      </dsp:nvSpPr>
      <dsp:spPr>
        <a:xfrm>
          <a:off x="5149343" y="3796273"/>
          <a:ext cx="788477" cy="788477"/>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326750" y="3796273"/>
        <a:ext cx="433663" cy="593329"/>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30AF35-6EDE-B344-9DC6-135500E7DB13}" type="datetimeFigureOut">
              <a:rPr lang="en-US" smtClean="0"/>
              <a:t>9/7/20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7D502B-6FA8-C74D-AEBC-3731116829C1}" type="slidenum">
              <a:rPr lang="en-US" smtClean="0"/>
              <a:t>‹#›</a:t>
            </a:fld>
            <a:endParaRPr lang="en-US"/>
          </a:p>
        </p:txBody>
      </p:sp>
    </p:spTree>
    <p:extLst>
      <p:ext uri="{BB962C8B-B14F-4D97-AF65-F5344CB8AC3E}">
        <p14:creationId xmlns:p14="http://schemas.microsoft.com/office/powerpoint/2010/main" val="317618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oi.org/10.1111/medu.13795"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jstor.org/stable/2666999"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www.nap.edu/catalog/24783/how-people-learn-ii-learners-contexts-and-cultures" TargetMode="External"/><Relationship Id="rId5" Type="http://schemas.openxmlformats.org/officeDocument/2006/relationships/hyperlink" Target="https://www.newyorker.com/news/news-desk/cowboys-and-pit-crews" TargetMode="External"/><Relationship Id="rId4" Type="http://schemas.openxmlformats.org/officeDocument/2006/relationships/hyperlink" Target="https://www.strategy-business.com/article/How-Fearless-Organizations-Succeed?gko=63131"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medicine.utoronto.ca/wellness-resources-faculty"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slides educate faculty regarding  the evolution of the Faculty of Medicine’s professional values initiated by the FOM Academic Strategic Plan (ASP) 2018-2023. While many of the traditional ethical and professional values of the University and large M Medicine (i.e. healthcare and its related academic disciplines)  endure, critiques of professionalism have characterized it as a top down set of expected </a:t>
            </a:r>
            <a:r>
              <a:rPr lang="en-US" dirty="0" err="1"/>
              <a:t>behaviours</a:t>
            </a:r>
            <a:r>
              <a:rPr lang="en-US" dirty="0"/>
              <a:t> that measure one’s suitability to be “allowed in” to a profession.</a:t>
            </a:r>
          </a:p>
          <a:p>
            <a:endParaRPr lang="en-US" dirty="0"/>
          </a:p>
          <a:p>
            <a:r>
              <a:rPr lang="en-US" dirty="0"/>
              <a:t>In contrast, the evolution of professional values endorsed in the FOM’s ASP reflects:</a:t>
            </a:r>
          </a:p>
          <a:p>
            <a:endParaRPr lang="en-US" dirty="0"/>
          </a:p>
          <a:p>
            <a:pPr marL="171450" indent="-171450">
              <a:buFont typeface="Arial" panose="020B0604020202020204" pitchFamily="34" charset="0"/>
              <a:buChar char="•"/>
            </a:pPr>
            <a:r>
              <a:rPr lang="en-US" dirty="0"/>
              <a:t> important changes in society and within the healthcare environment </a:t>
            </a:r>
          </a:p>
          <a:p>
            <a:pPr marL="171450" indent="-171450">
              <a:buFont typeface="Arial" panose="020B0604020202020204" pitchFamily="34" charset="0"/>
              <a:buChar char="•"/>
            </a:pPr>
            <a:r>
              <a:rPr lang="en-US" dirty="0"/>
              <a:t>the increasing diversity of our learners and faculty and recognition of the need for our environments to be inclusive of all individuals</a:t>
            </a:r>
          </a:p>
          <a:p>
            <a:pPr marL="171450" indent="-171450">
              <a:buFont typeface="Arial" panose="020B0604020202020204" pitchFamily="34" charset="0"/>
              <a:buChar char="•"/>
            </a:pPr>
            <a:r>
              <a:rPr lang="en-US" dirty="0"/>
              <a:t>a growing understanding of the important role that  workplace and academic environments play in both negatively or positively impacting faculty and learners’ mental health</a:t>
            </a:r>
          </a:p>
          <a:p>
            <a:pPr marL="171450" indent="-171450">
              <a:buFont typeface="Arial" panose="020B0604020202020204" pitchFamily="34" charset="0"/>
              <a:buChar char="•"/>
            </a:pPr>
            <a:r>
              <a:rPr lang="en-US" dirty="0"/>
              <a:t>A conceptualization that the relationships between professional values, wellness, and psychological and cultural safety are interdependent.</a:t>
            </a:r>
          </a:p>
          <a:p>
            <a:endParaRPr lang="en-US" dirty="0"/>
          </a:p>
        </p:txBody>
      </p:sp>
      <p:sp>
        <p:nvSpPr>
          <p:cNvPr id="4" name="Slide Number Placeholder 3"/>
          <p:cNvSpPr>
            <a:spLocks noGrp="1"/>
          </p:cNvSpPr>
          <p:nvPr>
            <p:ph type="sldNum" sz="quarter" idx="5"/>
          </p:nvPr>
        </p:nvSpPr>
        <p:spPr/>
        <p:txBody>
          <a:bodyPr/>
          <a:lstStyle/>
          <a:p>
            <a:fld id="{6F7D502B-6FA8-C74D-AEBC-3731116829C1}" type="slidenum">
              <a:rPr lang="en-US" smtClean="0"/>
              <a:t>1</a:t>
            </a:fld>
            <a:endParaRPr lang="en-US"/>
          </a:p>
        </p:txBody>
      </p:sp>
    </p:spTree>
    <p:extLst>
      <p:ext uri="{BB962C8B-B14F-4D97-AF65-F5344CB8AC3E}">
        <p14:creationId xmlns:p14="http://schemas.microsoft.com/office/powerpoint/2010/main" val="293743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If these slides are being presented in person we recommend using the University of Toronto land acknowledgement (see slide content)</a:t>
            </a:r>
          </a:p>
          <a:p>
            <a:endParaRPr lang="en-US" dirty="0"/>
          </a:p>
          <a:p>
            <a:r>
              <a:rPr lang="en-CA" dirty="0"/>
              <a:t>However, as both the Faculty of Medicine’s Office of Inclusion and Diversity and Strategic Advisor on Indigenous Health have emphasized, it is important that the Acknowledgement is not mere tokenism, and that participants in educational activities are asked to take a moment to reflect on what this means in their own professional life and as a teacher. The Centre for Faculty Development has created an acknowledgement that they have used for online programs. They include the following passage: </a:t>
            </a:r>
          </a:p>
          <a:p>
            <a:endParaRPr lang="en-CA" i="1" dirty="0"/>
          </a:p>
          <a:p>
            <a:r>
              <a:rPr lang="en-CA" i="1" dirty="0"/>
              <a:t>We want to recognize that we are gathered in an institution with a colonial history and that we should work to address ongoing colonial harms. Land acknowledgements are only a starting point for larger conversations. More concrete acts of restitution and transformation are needed to address underlying inequities and blatant discrimination in the distribution of resources between Canada’s first peoples and settlers.</a:t>
            </a:r>
          </a:p>
          <a:p>
            <a:endParaRPr lang="en-CA" dirty="0"/>
          </a:p>
          <a:p>
            <a:endParaRPr lang="en-US" dirty="0"/>
          </a:p>
        </p:txBody>
      </p:sp>
      <p:sp>
        <p:nvSpPr>
          <p:cNvPr id="4" name="Slide Number Placeholder 3"/>
          <p:cNvSpPr>
            <a:spLocks noGrp="1"/>
          </p:cNvSpPr>
          <p:nvPr>
            <p:ph type="sldNum" sz="quarter" idx="5"/>
          </p:nvPr>
        </p:nvSpPr>
        <p:spPr/>
        <p:txBody>
          <a:bodyPr/>
          <a:lstStyle/>
          <a:p>
            <a:fld id="{6F7D502B-6FA8-C74D-AEBC-3731116829C1}" type="slidenum">
              <a:rPr lang="en-US" smtClean="0"/>
              <a:t>2</a:t>
            </a:fld>
            <a:endParaRPr lang="en-US"/>
          </a:p>
        </p:txBody>
      </p:sp>
    </p:spTree>
    <p:extLst>
      <p:ext uri="{BB962C8B-B14F-4D97-AF65-F5344CB8AC3E}">
        <p14:creationId xmlns:p14="http://schemas.microsoft.com/office/powerpoint/2010/main" val="4045148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DON’T ADAPT THIS SLIDE WITHOUT CONSULTATION</a:t>
            </a:r>
          </a:p>
          <a:p>
            <a:r>
              <a:rPr lang="en-US" dirty="0"/>
              <a:t>For some faculty, these concepts will be familiar, for others relatively new.</a:t>
            </a:r>
          </a:p>
          <a:p>
            <a:endParaRPr lang="en-US" dirty="0"/>
          </a:p>
          <a:p>
            <a:r>
              <a:rPr lang="en-US" dirty="0"/>
              <a:t>The facilitator may wish to explore with the group the variations in comfort level with these concepts, together with their response to the concepts being perceived as professional values by the Faculty</a:t>
            </a:r>
          </a:p>
          <a:p>
            <a:endParaRPr lang="en-US" dirty="0"/>
          </a:p>
          <a:p>
            <a:r>
              <a:rPr lang="en-US" dirty="0"/>
              <a:t>The facilitator will need to feel comfortable exploring potential cynicism regarding the Strategic Plan’s endorsement of these values.  We recommend bringing the group back to what these mean for them and their colleagues in their work and learning environments.</a:t>
            </a:r>
          </a:p>
        </p:txBody>
      </p:sp>
      <p:sp>
        <p:nvSpPr>
          <p:cNvPr id="4" name="Slide Number Placeholder 3"/>
          <p:cNvSpPr>
            <a:spLocks noGrp="1"/>
          </p:cNvSpPr>
          <p:nvPr>
            <p:ph type="sldNum" sz="quarter" idx="5"/>
          </p:nvPr>
        </p:nvSpPr>
        <p:spPr/>
        <p:txBody>
          <a:bodyPr/>
          <a:lstStyle/>
          <a:p>
            <a:fld id="{6F7D502B-6FA8-C74D-AEBC-3731116829C1}" type="slidenum">
              <a:rPr lang="en-US" smtClean="0"/>
              <a:t>3</a:t>
            </a:fld>
            <a:endParaRPr lang="en-US"/>
          </a:p>
        </p:txBody>
      </p:sp>
    </p:spTree>
    <p:extLst>
      <p:ext uri="{BB962C8B-B14F-4D97-AF65-F5344CB8AC3E}">
        <p14:creationId xmlns:p14="http://schemas.microsoft.com/office/powerpoint/2010/main" val="2118281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DON’T ADAPT THIS SLIDE WITHOUT CONSULTATION</a:t>
            </a:r>
          </a:p>
          <a:p>
            <a:r>
              <a:rPr lang="en-US" dirty="0"/>
              <a:t>The Faculty of Medicine Academic Strategic Plan identified our learning environments as inextricably linked with wellness, respect, inclusion, and supported by our professional values</a:t>
            </a:r>
          </a:p>
          <a:p>
            <a:br>
              <a:rPr lang="en-US" dirty="0"/>
            </a:br>
            <a:r>
              <a:rPr lang="en-US" dirty="0"/>
              <a:t>This reflects the importance that the FOM gives to these essential aspects of our professional lives.</a:t>
            </a:r>
          </a:p>
          <a:p>
            <a:endParaRPr lang="en-US" dirty="0"/>
          </a:p>
          <a:p>
            <a:r>
              <a:rPr lang="en-US" dirty="0"/>
              <a:t>Sometimes strategic plans can be perceived as “top down” but many of these recommendations were based in surveys of learners and faculty, as well as literature reviews and expert consultations on the subjects of wellness and engagement with one’s academic work and environment.</a:t>
            </a:r>
          </a:p>
        </p:txBody>
      </p:sp>
      <p:sp>
        <p:nvSpPr>
          <p:cNvPr id="4" name="Slide Number Placeholder 3"/>
          <p:cNvSpPr>
            <a:spLocks noGrp="1"/>
          </p:cNvSpPr>
          <p:nvPr>
            <p:ph type="sldNum" sz="quarter" idx="5"/>
          </p:nvPr>
        </p:nvSpPr>
        <p:spPr/>
        <p:txBody>
          <a:bodyPr/>
          <a:lstStyle/>
          <a:p>
            <a:fld id="{6F7D502B-6FA8-C74D-AEBC-3731116829C1}" type="slidenum">
              <a:rPr lang="en-US" smtClean="0"/>
              <a:t>4</a:t>
            </a:fld>
            <a:endParaRPr lang="en-US"/>
          </a:p>
        </p:txBody>
      </p:sp>
    </p:spTree>
    <p:extLst>
      <p:ext uri="{BB962C8B-B14F-4D97-AF65-F5344CB8AC3E}">
        <p14:creationId xmlns:p14="http://schemas.microsoft.com/office/powerpoint/2010/main" val="637866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DON’T ADAPT THIS SLIDE WITHOUT CONSULTATION</a:t>
            </a:r>
          </a:p>
          <a:p>
            <a:r>
              <a:rPr lang="en-US" dirty="0"/>
              <a:t>Again, to make this real to participants, facilitators may wish to comment on the gaps between the status quo and these goals and invite participants to contribute what they see as mechanisms for closing gaps within their Department/Program/Classrooms/Labs/Research Institutes/Hospitals.</a:t>
            </a:r>
          </a:p>
          <a:p>
            <a:r>
              <a:rPr lang="en-US" dirty="0"/>
              <a:t>Encourage them to stay focused on what they can do as teachers/administrators/mentors, and on how the University can support their actions.</a:t>
            </a:r>
          </a:p>
          <a:p>
            <a:r>
              <a:rPr lang="en-US" dirty="0"/>
              <a:t>While clinical environments are obviously also places where professional values are essential, we are looking primarily in this educational activity on faculty’s roles as University teachers.</a:t>
            </a:r>
          </a:p>
        </p:txBody>
      </p:sp>
      <p:sp>
        <p:nvSpPr>
          <p:cNvPr id="4" name="Slide Number Placeholder 3"/>
          <p:cNvSpPr>
            <a:spLocks noGrp="1"/>
          </p:cNvSpPr>
          <p:nvPr>
            <p:ph type="sldNum" sz="quarter" idx="5"/>
          </p:nvPr>
        </p:nvSpPr>
        <p:spPr/>
        <p:txBody>
          <a:bodyPr/>
          <a:lstStyle/>
          <a:p>
            <a:fld id="{6F7D502B-6FA8-C74D-AEBC-3731116829C1}" type="slidenum">
              <a:rPr lang="en-US" smtClean="0"/>
              <a:t>5</a:t>
            </a:fld>
            <a:endParaRPr lang="en-US"/>
          </a:p>
        </p:txBody>
      </p:sp>
    </p:spTree>
    <p:extLst>
      <p:ext uri="{BB962C8B-B14F-4D97-AF65-F5344CB8AC3E}">
        <p14:creationId xmlns:p14="http://schemas.microsoft.com/office/powerpoint/2010/main" val="2114887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DON’T ADAPT THIS SLIDE WITHOUT CONSULTATION</a:t>
            </a:r>
          </a:p>
          <a:p>
            <a:r>
              <a:rPr lang="en-US" dirty="0"/>
              <a:t>The facilitator may wish to explore how the group would identify their department’s/team’s/hospital’s/lab’s shared norms, values, and expectations; how these are made known; whether or not they are viewed as meaningful and authentic; how they are or are not supported by individuals, institutions, leaders, etc.</a:t>
            </a:r>
          </a:p>
        </p:txBody>
      </p:sp>
      <p:sp>
        <p:nvSpPr>
          <p:cNvPr id="4" name="Slide Number Placeholder 3"/>
          <p:cNvSpPr>
            <a:spLocks noGrp="1"/>
          </p:cNvSpPr>
          <p:nvPr>
            <p:ph type="sldNum" sz="quarter" idx="5"/>
          </p:nvPr>
        </p:nvSpPr>
        <p:spPr/>
        <p:txBody>
          <a:bodyPr/>
          <a:lstStyle/>
          <a:p>
            <a:fld id="{6F7D502B-6FA8-C74D-AEBC-3731116829C1}" type="slidenum">
              <a:rPr lang="en-US" smtClean="0"/>
              <a:t>6</a:t>
            </a:fld>
            <a:endParaRPr lang="en-US"/>
          </a:p>
        </p:txBody>
      </p:sp>
    </p:spTree>
    <p:extLst>
      <p:ext uri="{BB962C8B-B14F-4D97-AF65-F5344CB8AC3E}">
        <p14:creationId xmlns:p14="http://schemas.microsoft.com/office/powerpoint/2010/main" val="2719643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Clockwise from top left</a:t>
            </a:r>
          </a:p>
          <a:p>
            <a:r>
              <a:rPr lang="en-US" dirty="0"/>
              <a:t>Dr. Kildare  (played by Richard Chamberlain) novels 1930s, TV show 1960s</a:t>
            </a:r>
          </a:p>
          <a:p>
            <a:r>
              <a:rPr lang="en-US" dirty="0"/>
              <a:t>Dr. Gregory House (played by Hugh Laurie, 2004-2012)</a:t>
            </a:r>
          </a:p>
          <a:p>
            <a:r>
              <a:rPr lang="en-US" dirty="0"/>
              <a:t>Dr. Marcus </a:t>
            </a:r>
            <a:r>
              <a:rPr lang="en-US" dirty="0" err="1"/>
              <a:t>Welby</a:t>
            </a:r>
            <a:r>
              <a:rPr lang="en-US" dirty="0"/>
              <a:t> (played by Robert Young 1969-1976)</a:t>
            </a:r>
          </a:p>
          <a:p>
            <a:r>
              <a:rPr lang="en-US" dirty="0"/>
              <a:t>Grey’s Anatomy (2005-present)</a:t>
            </a:r>
          </a:p>
          <a:p>
            <a:r>
              <a:rPr lang="en-US" dirty="0"/>
              <a:t>Transplant (2020 Bash played by Hamza </a:t>
            </a:r>
            <a:r>
              <a:rPr lang="en-US" dirty="0" err="1"/>
              <a:t>Haq</a:t>
            </a:r>
            <a:r>
              <a:rPr lang="en-US" dirty="0"/>
              <a:t>, 2019 Canadian)</a:t>
            </a:r>
          </a:p>
          <a:p>
            <a:r>
              <a:rPr lang="en-US" dirty="0"/>
              <a:t>Dr. Elliot Reid ( played by Sarah Chalke, Scrubs 2001-2010)</a:t>
            </a:r>
          </a:p>
          <a:p>
            <a:r>
              <a:rPr lang="en-US" dirty="0"/>
              <a:t>ER (1994-2009)</a:t>
            </a:r>
          </a:p>
          <a:p>
            <a:r>
              <a:rPr lang="en-US" dirty="0"/>
              <a:t>Dr. Philip Chandler, St. Elsewhere (played by Denzel Washington, 1982-1988)</a:t>
            </a:r>
          </a:p>
          <a:p>
            <a:r>
              <a:rPr lang="en-US" dirty="0"/>
              <a:t>Quincy (played by Jack Klugman, 1976-1983)</a:t>
            </a:r>
          </a:p>
          <a:p>
            <a:endParaRPr lang="en-US" dirty="0"/>
          </a:p>
          <a:p>
            <a:r>
              <a:rPr lang="en-US" dirty="0"/>
              <a:t>These depict the evolution of idealized television physician heroes/anti-heroes over time.</a:t>
            </a:r>
          </a:p>
          <a:p>
            <a:endParaRPr lang="en-US" dirty="0"/>
          </a:p>
          <a:p>
            <a:r>
              <a:rPr lang="en-US" dirty="0"/>
              <a:t>For non-medical clinicians and for scientists, it would be helpful to compile a similar collection of images from popular media to demonstrate the point.</a:t>
            </a:r>
          </a:p>
          <a:p>
            <a:r>
              <a:rPr lang="en-US" dirty="0"/>
              <a:t>If sufficiently familiar, this slide can be used as an enjoyable quiz that also illustrates generational differences among department members in terms of which characters they recognize.</a:t>
            </a:r>
          </a:p>
        </p:txBody>
      </p:sp>
      <p:sp>
        <p:nvSpPr>
          <p:cNvPr id="4" name="Slide Number Placeholder 3"/>
          <p:cNvSpPr>
            <a:spLocks noGrp="1"/>
          </p:cNvSpPr>
          <p:nvPr>
            <p:ph type="sldNum" sz="quarter" idx="5"/>
          </p:nvPr>
        </p:nvSpPr>
        <p:spPr/>
        <p:txBody>
          <a:bodyPr/>
          <a:lstStyle/>
          <a:p>
            <a:fld id="{6F7D502B-6FA8-C74D-AEBC-3731116829C1}" type="slidenum">
              <a:rPr lang="en-US" smtClean="0"/>
              <a:t>7</a:t>
            </a:fld>
            <a:endParaRPr lang="en-US"/>
          </a:p>
        </p:txBody>
      </p:sp>
    </p:spTree>
    <p:extLst>
      <p:ext uri="{BB962C8B-B14F-4D97-AF65-F5344CB8AC3E}">
        <p14:creationId xmlns:p14="http://schemas.microsoft.com/office/powerpoint/2010/main" val="1580363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 of T MD CLASS 1967</a:t>
            </a:r>
          </a:p>
        </p:txBody>
      </p:sp>
      <p:sp>
        <p:nvSpPr>
          <p:cNvPr id="4" name="Slide Number Placeholder 3"/>
          <p:cNvSpPr>
            <a:spLocks noGrp="1"/>
          </p:cNvSpPr>
          <p:nvPr>
            <p:ph type="sldNum" sz="quarter" idx="5"/>
          </p:nvPr>
        </p:nvSpPr>
        <p:spPr/>
        <p:txBody>
          <a:bodyPr/>
          <a:lstStyle/>
          <a:p>
            <a:fld id="{6F7D502B-6FA8-C74D-AEBC-3731116829C1}" type="slidenum">
              <a:rPr lang="en-US" smtClean="0"/>
              <a:t>8</a:t>
            </a:fld>
            <a:endParaRPr lang="en-US"/>
          </a:p>
        </p:txBody>
      </p:sp>
    </p:spTree>
    <p:extLst>
      <p:ext uri="{BB962C8B-B14F-4D97-AF65-F5344CB8AC3E}">
        <p14:creationId xmlns:p14="http://schemas.microsoft.com/office/powerpoint/2010/main" val="681439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Program Class 2T3</a:t>
            </a:r>
          </a:p>
          <a:p>
            <a:r>
              <a:rPr lang="en-US" dirty="0"/>
              <a:t>(may want to update)</a:t>
            </a:r>
          </a:p>
        </p:txBody>
      </p:sp>
      <p:sp>
        <p:nvSpPr>
          <p:cNvPr id="4" name="Slide Number Placeholder 3"/>
          <p:cNvSpPr>
            <a:spLocks noGrp="1"/>
          </p:cNvSpPr>
          <p:nvPr>
            <p:ph type="sldNum" sz="quarter" idx="5"/>
          </p:nvPr>
        </p:nvSpPr>
        <p:spPr/>
        <p:txBody>
          <a:bodyPr/>
          <a:lstStyle/>
          <a:p>
            <a:fld id="{6F7D502B-6FA8-C74D-AEBC-3731116829C1}" type="slidenum">
              <a:rPr lang="en-US" smtClean="0"/>
              <a:t>9</a:t>
            </a:fld>
            <a:endParaRPr lang="en-US"/>
          </a:p>
        </p:txBody>
      </p:sp>
    </p:spTree>
    <p:extLst>
      <p:ext uri="{BB962C8B-B14F-4D97-AF65-F5344CB8AC3E}">
        <p14:creationId xmlns:p14="http://schemas.microsoft.com/office/powerpoint/2010/main" val="104537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7D502B-6FA8-C74D-AEBC-3731116829C1}" type="slidenum">
              <a:rPr lang="en-US" smtClean="0"/>
              <a:t>10</a:t>
            </a:fld>
            <a:endParaRPr lang="en-US"/>
          </a:p>
        </p:txBody>
      </p:sp>
    </p:spTree>
    <p:extLst>
      <p:ext uri="{BB962C8B-B14F-4D97-AF65-F5344CB8AC3E}">
        <p14:creationId xmlns:p14="http://schemas.microsoft.com/office/powerpoint/2010/main" val="3186368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DON’T ADAPT THIS SLIDE WITHOUT CONSULTATION</a:t>
            </a:r>
          </a:p>
          <a:p>
            <a:r>
              <a:rPr lang="en-US" dirty="0"/>
              <a:t>This slide attempts to point out that not everything about Professional values shifts</a:t>
            </a:r>
          </a:p>
          <a:p>
            <a:r>
              <a:rPr lang="en-US" dirty="0"/>
              <a:t>The facilitator may wish the group to fill in gaps – what do they see as persistent in terms of how professional values are developed, understood, conveyed, and adhered to…in their Department</a:t>
            </a:r>
          </a:p>
          <a:p>
            <a:pPr algn="just"/>
            <a:r>
              <a:rPr lang="en-US" dirty="0"/>
              <a:t>The issue of Generation gaps vs individual/developmental/cultural and cohort characteristics is controversial.  Every generation in medicine is convinced that the younger generation is less capable, less hard working, less dedicated, with historical documents testifying to an eerie similarity to the concerns raised.  The data to suggest true generational differences is weak (J</a:t>
            </a:r>
            <a:r>
              <a:rPr lang="en-CA" sz="1200" b="0" i="0" kern="1200" dirty="0" err="1">
                <a:solidFill>
                  <a:schemeClr val="tx1"/>
                </a:solidFill>
                <a:effectLst/>
                <a:latin typeface="+mn-lt"/>
                <a:ea typeface="+mn-ea"/>
                <a:cs typeface="+mn-cs"/>
              </a:rPr>
              <a:t>auregui</a:t>
            </a:r>
            <a:r>
              <a:rPr lang="en-CA" sz="1200" b="0" i="0" kern="1200" dirty="0">
                <a:solidFill>
                  <a:schemeClr val="tx1"/>
                </a:solidFill>
                <a:effectLst/>
                <a:latin typeface="+mn-lt"/>
                <a:ea typeface="+mn-ea"/>
                <a:cs typeface="+mn-cs"/>
              </a:rPr>
              <a:t> J, </a:t>
            </a:r>
            <a:r>
              <a:rPr lang="en-CA" sz="1200" b="0" i="0" kern="1200" dirty="0" err="1">
                <a:solidFill>
                  <a:schemeClr val="tx1"/>
                </a:solidFill>
                <a:effectLst/>
                <a:latin typeface="+mn-lt"/>
                <a:ea typeface="+mn-ea"/>
                <a:cs typeface="+mn-cs"/>
              </a:rPr>
              <a:t>Watsjold</a:t>
            </a:r>
            <a:r>
              <a:rPr lang="en-CA" sz="1200" b="0" i="0" kern="1200" dirty="0">
                <a:solidFill>
                  <a:schemeClr val="tx1"/>
                </a:solidFill>
                <a:effectLst/>
                <a:latin typeface="+mn-lt"/>
                <a:ea typeface="+mn-ea"/>
                <a:cs typeface="+mn-cs"/>
              </a:rPr>
              <a:t> B, Welsh L, </a:t>
            </a:r>
          </a:p>
          <a:p>
            <a:r>
              <a:rPr lang="en-CA" sz="1200" b="0" i="0" kern="1200" dirty="0" err="1">
                <a:solidFill>
                  <a:schemeClr val="tx1"/>
                </a:solidFill>
                <a:effectLst/>
                <a:latin typeface="+mn-lt"/>
                <a:ea typeface="+mn-ea"/>
                <a:cs typeface="+mn-cs"/>
              </a:rPr>
              <a:t>Ilgen</a:t>
            </a:r>
            <a:r>
              <a:rPr lang="en-CA" sz="1200" b="0" i="0" kern="1200" dirty="0">
                <a:solidFill>
                  <a:schemeClr val="tx1"/>
                </a:solidFill>
                <a:effectLst/>
                <a:latin typeface="+mn-lt"/>
                <a:ea typeface="+mn-ea"/>
                <a:cs typeface="+mn-cs"/>
              </a:rPr>
              <a:t> JS, Robins L. Generational “othering”: The myth of the Millennial learner. Med Educ. 2020;54:60–65. https ://</a:t>
            </a:r>
            <a:r>
              <a:rPr lang="en-CA" sz="1200" b="0" i="0" kern="1200" dirty="0" err="1">
                <a:solidFill>
                  <a:schemeClr val="tx1"/>
                </a:solidFill>
                <a:effectLst/>
                <a:latin typeface="+mn-lt"/>
                <a:ea typeface="+mn-ea"/>
                <a:cs typeface="+mn-cs"/>
              </a:rPr>
              <a:t>doi.org</a:t>
            </a:r>
            <a:r>
              <a:rPr lang="en-CA" sz="1200" b="0" i="0" kern="1200" dirty="0">
                <a:solidFill>
                  <a:schemeClr val="tx1"/>
                </a:solidFill>
                <a:effectLst/>
                <a:latin typeface="+mn-lt"/>
                <a:ea typeface="+mn-ea"/>
                <a:cs typeface="+mn-cs"/>
              </a:rPr>
              <a:t>/10.1111/medu.13795; National Academies of Sciences, Engineering, and Medicine. 2020. </a:t>
            </a:r>
            <a:r>
              <a:rPr lang="en-CA" sz="1200" b="0" i="1" kern="1200" dirty="0">
                <a:solidFill>
                  <a:schemeClr val="tx1"/>
                </a:solidFill>
                <a:effectLst/>
                <a:latin typeface="+mn-lt"/>
                <a:ea typeface="+mn-ea"/>
                <a:cs typeface="+mn-cs"/>
              </a:rPr>
              <a:t>Are Generational Categories Meaningful Distinctions for Workforce Management?</a:t>
            </a:r>
            <a:r>
              <a:rPr lang="en-CA" sz="1200" b="0" i="0" kern="1200" dirty="0">
                <a:solidFill>
                  <a:schemeClr val="tx1"/>
                </a:solidFill>
                <a:effectLst/>
                <a:latin typeface="+mn-lt"/>
                <a:ea typeface="+mn-ea"/>
                <a:cs typeface="+mn-cs"/>
              </a:rPr>
              <a:t>. Washington, DC: The National Academies Press. https://</a:t>
            </a:r>
            <a:r>
              <a:rPr lang="en-CA" sz="1200" b="0" i="0" kern="1200" dirty="0" err="1">
                <a:solidFill>
                  <a:schemeClr val="tx1"/>
                </a:solidFill>
                <a:effectLst/>
                <a:latin typeface="+mn-lt"/>
                <a:ea typeface="+mn-ea"/>
                <a:cs typeface="+mn-cs"/>
              </a:rPr>
              <a:t>doi.org</a:t>
            </a:r>
            <a:r>
              <a:rPr lang="en-CA" sz="1200" b="0" i="0" kern="1200" dirty="0">
                <a:solidFill>
                  <a:schemeClr val="tx1"/>
                </a:solidFill>
                <a:effectLst/>
                <a:latin typeface="+mn-lt"/>
                <a:ea typeface="+mn-ea"/>
                <a:cs typeface="+mn-cs"/>
              </a:rPr>
              <a:t>/10.17226/25796.</a:t>
            </a:r>
          </a:p>
          <a:p>
            <a:br>
              <a:rPr lang="en-CA" dirty="0"/>
            </a:br>
            <a:r>
              <a:rPr lang="en-CA" dirty="0"/>
              <a:t>However individual discussions of cohort and cultural experiences and developmental/life stages may be useful discussion points.  For example a racialized early career faculty member with young children with lived experience of the societal racism and violence that gave rise to Black Lives Matter is likely to have a different perspective on a number of relevant issues from a late stage career white faculty member whose children are adults and who has only recently been fully exposed  through the media to the type of racism that Black Lives Matter has attempted to shed light on.</a:t>
            </a:r>
            <a:endParaRPr lang="en-CA" sz="1200" b="0" i="0" kern="1200" dirty="0">
              <a:solidFill>
                <a:schemeClr val="tx1"/>
              </a:solidFill>
              <a:effectLst/>
              <a:latin typeface="+mn-lt"/>
              <a:ea typeface="+mn-ea"/>
              <a:cs typeface="+mn-cs"/>
            </a:endParaRPr>
          </a:p>
          <a:p>
            <a:br>
              <a:rPr lang="en-CA" sz="1200" b="0" i="0" kern="1200" dirty="0">
                <a:solidFill>
                  <a:schemeClr val="tx1"/>
                </a:solidFill>
                <a:effectLst/>
                <a:latin typeface="+mn-lt"/>
                <a:ea typeface="+mn-ea"/>
                <a:cs typeface="+mn-cs"/>
                <a:hlinkClick r:id="rId3"/>
              </a:rPr>
            </a:br>
            <a:endParaRPr lang="en-US" dirty="0"/>
          </a:p>
        </p:txBody>
      </p:sp>
      <p:sp>
        <p:nvSpPr>
          <p:cNvPr id="4" name="Slide Number Placeholder 3"/>
          <p:cNvSpPr>
            <a:spLocks noGrp="1"/>
          </p:cNvSpPr>
          <p:nvPr>
            <p:ph type="sldNum" sz="quarter" idx="5"/>
          </p:nvPr>
        </p:nvSpPr>
        <p:spPr/>
        <p:txBody>
          <a:bodyPr/>
          <a:lstStyle/>
          <a:p>
            <a:fld id="{6F7D502B-6FA8-C74D-AEBC-3731116829C1}" type="slidenum">
              <a:rPr lang="en-US" smtClean="0"/>
              <a:t>11</a:t>
            </a:fld>
            <a:endParaRPr lang="en-US"/>
          </a:p>
        </p:txBody>
      </p:sp>
    </p:spTree>
    <p:extLst>
      <p:ext uri="{BB962C8B-B14F-4D97-AF65-F5344CB8AC3E}">
        <p14:creationId xmlns:p14="http://schemas.microsoft.com/office/powerpoint/2010/main" val="3558985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 NOT ADAPT THIS SLIDE WITHOUT CONSULTATION</a:t>
            </a:r>
          </a:p>
          <a:p>
            <a:r>
              <a:rPr lang="en-US" dirty="0"/>
              <a:t>This is a chance to review with the group how they see wider societal influences impacting the evolution of professional values</a:t>
            </a:r>
          </a:p>
          <a:p>
            <a:r>
              <a:rPr lang="en-US" dirty="0"/>
              <a:t>As with the previous slide, it points to the difference between conceptualizing generation gaps (which tend to be unsupported by data) in </a:t>
            </a:r>
            <a:r>
              <a:rPr lang="en-US" dirty="0" err="1"/>
              <a:t>favour</a:t>
            </a:r>
            <a:r>
              <a:rPr lang="en-US" dirty="0"/>
              <a:t> of reflecting on individual differences which may include the developmental life stage, cohort experiences, cultural backgrounds, which are genuinely impacted by societal/cultural/global events and trends.</a:t>
            </a:r>
          </a:p>
          <a:p>
            <a:r>
              <a:rPr lang="en-US" dirty="0"/>
              <a:t>Facilitators speaking to research and basic science audiences may want to add changes in their fields that have had impact.</a:t>
            </a:r>
          </a:p>
          <a:p>
            <a:r>
              <a:rPr lang="en-US" dirty="0"/>
              <a:t>TRC = Truth and Reconciliation Commission</a:t>
            </a:r>
          </a:p>
          <a:p>
            <a:r>
              <a:rPr lang="en-US" dirty="0"/>
              <a:t>* Pit Crews not Cowboys reference by Atul Gawande. While article focuses on healthcare, this is also relevant to research teams and collaborations https://</a:t>
            </a:r>
            <a:r>
              <a:rPr lang="en-US" dirty="0" err="1"/>
              <a:t>www.newyorker.com</a:t>
            </a:r>
            <a:r>
              <a:rPr lang="en-US" dirty="0"/>
              <a:t>/news/news-desk/cowboys-and-pit-crews</a:t>
            </a:r>
          </a:p>
        </p:txBody>
      </p:sp>
      <p:sp>
        <p:nvSpPr>
          <p:cNvPr id="4" name="Slide Number Placeholder 3"/>
          <p:cNvSpPr>
            <a:spLocks noGrp="1"/>
          </p:cNvSpPr>
          <p:nvPr>
            <p:ph type="sldNum" sz="quarter" idx="10"/>
          </p:nvPr>
        </p:nvSpPr>
        <p:spPr/>
        <p:txBody>
          <a:bodyPr/>
          <a:lstStyle/>
          <a:p>
            <a:fld id="{C327010A-81BB-43D0-A60C-CDB20A7A7E99}" type="slidenum">
              <a:rPr lang="en-US" smtClean="0"/>
              <a:t>12</a:t>
            </a:fld>
            <a:endParaRPr lang="en-US" dirty="0"/>
          </a:p>
        </p:txBody>
      </p:sp>
    </p:spTree>
    <p:extLst>
      <p:ext uri="{BB962C8B-B14F-4D97-AF65-F5344CB8AC3E}">
        <p14:creationId xmlns:p14="http://schemas.microsoft.com/office/powerpoint/2010/main" val="363706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 NOT ADAPT THIS SLIDE WITHOUT CONSULTATION</a:t>
            </a:r>
          </a:p>
          <a:p>
            <a:r>
              <a:rPr lang="en-US" dirty="0"/>
              <a:t>This slide summarizes how the preceding slides necessitated a “refresh” to the FOM’s professional values focused on Respect, Civility, Equity, Diversity, and Inclusion, Organizational accountability, and increased focus on mental health and prevention of burnout for both faculty and learners, in order to reflect the Academic Strategic Plan which gave a voice to today’s faculty and learners while aligning with societal change.</a:t>
            </a:r>
          </a:p>
        </p:txBody>
      </p:sp>
      <p:sp>
        <p:nvSpPr>
          <p:cNvPr id="4" name="Slide Number Placeholder 3"/>
          <p:cNvSpPr>
            <a:spLocks noGrp="1"/>
          </p:cNvSpPr>
          <p:nvPr>
            <p:ph type="sldNum" sz="quarter" idx="5"/>
          </p:nvPr>
        </p:nvSpPr>
        <p:spPr/>
        <p:txBody>
          <a:bodyPr/>
          <a:lstStyle/>
          <a:p>
            <a:fld id="{6F7D502B-6FA8-C74D-AEBC-3731116829C1}" type="slidenum">
              <a:rPr lang="en-US" smtClean="0"/>
              <a:t>13</a:t>
            </a:fld>
            <a:endParaRPr lang="en-US"/>
          </a:p>
        </p:txBody>
      </p:sp>
    </p:spTree>
    <p:extLst>
      <p:ext uri="{BB962C8B-B14F-4D97-AF65-F5344CB8AC3E}">
        <p14:creationId xmlns:p14="http://schemas.microsoft.com/office/powerpoint/2010/main" val="2021413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This slide reviews the link between mental health and work, and between mental health and professional </a:t>
            </a:r>
            <a:r>
              <a:rPr lang="en-US" dirty="0" err="1"/>
              <a:t>behaviours</a:t>
            </a:r>
            <a:r>
              <a:rPr lang="en-US" dirty="0"/>
              <a:t> and attitudes </a:t>
            </a:r>
          </a:p>
        </p:txBody>
      </p:sp>
      <p:sp>
        <p:nvSpPr>
          <p:cNvPr id="4" name="Slide Number Placeholder 3"/>
          <p:cNvSpPr>
            <a:spLocks noGrp="1"/>
          </p:cNvSpPr>
          <p:nvPr>
            <p:ph type="sldNum" sz="quarter" idx="5"/>
          </p:nvPr>
        </p:nvSpPr>
        <p:spPr/>
        <p:txBody>
          <a:bodyPr/>
          <a:lstStyle/>
          <a:p>
            <a:fld id="{6F7D502B-6FA8-C74D-AEBC-3731116829C1}" type="slidenum">
              <a:rPr lang="en-US" smtClean="0"/>
              <a:t>14</a:t>
            </a:fld>
            <a:endParaRPr lang="en-US"/>
          </a:p>
        </p:txBody>
      </p:sp>
    </p:spTree>
    <p:extLst>
      <p:ext uri="{BB962C8B-B14F-4D97-AF65-F5344CB8AC3E}">
        <p14:creationId xmlns:p14="http://schemas.microsoft.com/office/powerpoint/2010/main" val="1920356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This slide looks at what concrete steps need to be taken to support these refreshed professional values </a:t>
            </a:r>
          </a:p>
        </p:txBody>
      </p:sp>
      <p:sp>
        <p:nvSpPr>
          <p:cNvPr id="4" name="Slide Number Placeholder 3"/>
          <p:cNvSpPr>
            <a:spLocks noGrp="1"/>
          </p:cNvSpPr>
          <p:nvPr>
            <p:ph type="sldNum" sz="quarter" idx="5"/>
          </p:nvPr>
        </p:nvSpPr>
        <p:spPr/>
        <p:txBody>
          <a:bodyPr/>
          <a:lstStyle/>
          <a:p>
            <a:fld id="{6F7D502B-6FA8-C74D-AEBC-3731116829C1}" type="slidenum">
              <a:rPr lang="en-US" smtClean="0"/>
              <a:t>15</a:t>
            </a:fld>
            <a:endParaRPr lang="en-US"/>
          </a:p>
        </p:txBody>
      </p:sp>
    </p:spTree>
    <p:extLst>
      <p:ext uri="{BB962C8B-B14F-4D97-AF65-F5344CB8AC3E}">
        <p14:creationId xmlns:p14="http://schemas.microsoft.com/office/powerpoint/2010/main" val="1942028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This slide looks broadly at the University’s obligation to provide faculty, learners and staff with a organizational context that is just.   This emphasizes the key concept of professional values as community and organizational obligations, rather than simply living within individuals and relationships. </a:t>
            </a:r>
          </a:p>
          <a:p>
            <a:r>
              <a:rPr lang="en-US" dirty="0"/>
              <a:t>Slide provided kindness of Bonnie </a:t>
            </a:r>
            <a:r>
              <a:rPr lang="en-US" dirty="0" err="1"/>
              <a:t>Kirsh</a:t>
            </a:r>
            <a:endParaRPr lang="en-US" dirty="0"/>
          </a:p>
        </p:txBody>
      </p:sp>
      <p:sp>
        <p:nvSpPr>
          <p:cNvPr id="4" name="Slide Number Placeholder 3"/>
          <p:cNvSpPr>
            <a:spLocks noGrp="1"/>
          </p:cNvSpPr>
          <p:nvPr>
            <p:ph type="sldNum" sz="quarter" idx="5"/>
          </p:nvPr>
        </p:nvSpPr>
        <p:spPr/>
        <p:txBody>
          <a:bodyPr/>
          <a:lstStyle/>
          <a:p>
            <a:fld id="{6F7D502B-6FA8-C74D-AEBC-3731116829C1}" type="slidenum">
              <a:rPr lang="en-US" smtClean="0"/>
              <a:t>16</a:t>
            </a:fld>
            <a:endParaRPr lang="en-US"/>
          </a:p>
        </p:txBody>
      </p:sp>
    </p:spTree>
    <p:extLst>
      <p:ext uri="{BB962C8B-B14F-4D97-AF65-F5344CB8AC3E}">
        <p14:creationId xmlns:p14="http://schemas.microsoft.com/office/powerpoint/2010/main" val="416948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This expands on the prior slide and links procedural justice (how are individuals treated, particularly in the context of a complaint) within the larger framework of organizational justice that supports professional values at an institutional level.</a:t>
            </a:r>
          </a:p>
          <a:p>
            <a:r>
              <a:rPr lang="en-US" dirty="0"/>
              <a:t>Slide provided kindness of Bonnie </a:t>
            </a:r>
            <a:r>
              <a:rPr lang="en-US" dirty="0" err="1"/>
              <a:t>Kirsh</a:t>
            </a:r>
            <a:endParaRPr lang="en-US" dirty="0"/>
          </a:p>
        </p:txBody>
      </p:sp>
      <p:sp>
        <p:nvSpPr>
          <p:cNvPr id="4" name="Slide Number Placeholder 3"/>
          <p:cNvSpPr>
            <a:spLocks noGrp="1"/>
          </p:cNvSpPr>
          <p:nvPr>
            <p:ph type="sldNum" sz="quarter" idx="5"/>
          </p:nvPr>
        </p:nvSpPr>
        <p:spPr/>
        <p:txBody>
          <a:bodyPr/>
          <a:lstStyle/>
          <a:p>
            <a:fld id="{6F7D502B-6FA8-C74D-AEBC-3731116829C1}" type="slidenum">
              <a:rPr lang="en-US" smtClean="0"/>
              <a:t>17</a:t>
            </a:fld>
            <a:endParaRPr lang="en-US"/>
          </a:p>
        </p:txBody>
      </p:sp>
    </p:spTree>
    <p:extLst>
      <p:ext uri="{BB962C8B-B14F-4D97-AF65-F5344CB8AC3E}">
        <p14:creationId xmlns:p14="http://schemas.microsoft.com/office/powerpoint/2010/main" val="786548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THESE SLIDES WITHOUT  CONSULTATION</a:t>
            </a:r>
          </a:p>
          <a:p>
            <a:r>
              <a:rPr lang="en-US" dirty="0"/>
              <a:t>While this evidence is drawn from clinical contexts, it also lends itself extrapolation to labs and academic environments </a:t>
            </a:r>
          </a:p>
        </p:txBody>
      </p:sp>
      <p:sp>
        <p:nvSpPr>
          <p:cNvPr id="4" name="Slide Number Placeholder 3"/>
          <p:cNvSpPr>
            <a:spLocks noGrp="1"/>
          </p:cNvSpPr>
          <p:nvPr>
            <p:ph type="sldNum" sz="quarter" idx="5"/>
          </p:nvPr>
        </p:nvSpPr>
        <p:spPr/>
        <p:txBody>
          <a:bodyPr/>
          <a:lstStyle/>
          <a:p>
            <a:fld id="{6F7D502B-6FA8-C74D-AEBC-3731116829C1}" type="slidenum">
              <a:rPr lang="en-US" smtClean="0"/>
              <a:t>18</a:t>
            </a:fld>
            <a:endParaRPr lang="en-US"/>
          </a:p>
        </p:txBody>
      </p:sp>
    </p:spTree>
    <p:extLst>
      <p:ext uri="{BB962C8B-B14F-4D97-AF65-F5344CB8AC3E}">
        <p14:creationId xmlns:p14="http://schemas.microsoft.com/office/powerpoint/2010/main" val="797671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The next set of slides transitions to looking at how the FOM supports its Professional Values with its policies, processes, and resources. This slide looks at the context imposed by Canadian law on all University policies and processes – known as Natural Justice or Procedural fairness</a:t>
            </a:r>
          </a:p>
        </p:txBody>
      </p:sp>
      <p:sp>
        <p:nvSpPr>
          <p:cNvPr id="4" name="Slide Number Placeholder 3"/>
          <p:cNvSpPr>
            <a:spLocks noGrp="1"/>
          </p:cNvSpPr>
          <p:nvPr>
            <p:ph type="sldNum" sz="quarter" idx="5"/>
          </p:nvPr>
        </p:nvSpPr>
        <p:spPr/>
        <p:txBody>
          <a:bodyPr/>
          <a:lstStyle/>
          <a:p>
            <a:fld id="{6F7D502B-6FA8-C74D-AEBC-3731116829C1}" type="slidenum">
              <a:rPr lang="en-US" smtClean="0"/>
              <a:t>19</a:t>
            </a:fld>
            <a:endParaRPr lang="en-US"/>
          </a:p>
        </p:txBody>
      </p:sp>
    </p:spTree>
    <p:extLst>
      <p:ext uri="{BB962C8B-B14F-4D97-AF65-F5344CB8AC3E}">
        <p14:creationId xmlns:p14="http://schemas.microsoft.com/office/powerpoint/2010/main" val="2679789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Definition of natural justice </a:t>
            </a:r>
          </a:p>
          <a:p>
            <a:r>
              <a:rPr lang="en-US" dirty="0"/>
              <a:t>https://</a:t>
            </a:r>
            <a:r>
              <a:rPr lang="en-US" dirty="0" err="1"/>
              <a:t>www.cmpa-acpm.ca</a:t>
            </a:r>
            <a:r>
              <a:rPr lang="en-US" dirty="0"/>
              <a:t>/</a:t>
            </a:r>
            <a:r>
              <a:rPr lang="en-US" dirty="0" err="1"/>
              <a:t>en</a:t>
            </a:r>
            <a:r>
              <a:rPr lang="en-US" dirty="0"/>
              <a:t>/advice-publications/browse-articles/2018/understanding-your-rights-the-rules-of-natural-justice</a:t>
            </a:r>
          </a:p>
        </p:txBody>
      </p:sp>
      <p:sp>
        <p:nvSpPr>
          <p:cNvPr id="4" name="Slide Number Placeholder 3"/>
          <p:cNvSpPr>
            <a:spLocks noGrp="1"/>
          </p:cNvSpPr>
          <p:nvPr>
            <p:ph type="sldNum" sz="quarter" idx="5"/>
          </p:nvPr>
        </p:nvSpPr>
        <p:spPr/>
        <p:txBody>
          <a:bodyPr/>
          <a:lstStyle/>
          <a:p>
            <a:fld id="{6F7D502B-6FA8-C74D-AEBC-3731116829C1}" type="slidenum">
              <a:rPr lang="en-US" smtClean="0"/>
              <a:t>20</a:t>
            </a:fld>
            <a:endParaRPr lang="en-US"/>
          </a:p>
        </p:txBody>
      </p:sp>
    </p:spTree>
    <p:extLst>
      <p:ext uri="{BB962C8B-B14F-4D97-AF65-F5344CB8AC3E}">
        <p14:creationId xmlns:p14="http://schemas.microsoft.com/office/powerpoint/2010/main" val="888706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ADAPT THIS SLIDE WITH INFORMATION RELEVANT TO YOUR DEPARTMENT MEMBERS</a:t>
            </a:r>
          </a:p>
          <a:p>
            <a:r>
              <a:rPr lang="en-US" dirty="0"/>
              <a:t>Slides 32 to 40 describe the policies that support professional values within the FOM and reference FOM, university, and regulatory. They are relevant to Medical Clinical Faculty and need to be replicated with relevant information for non medical clinical and scientific and teaching faculty.</a:t>
            </a:r>
          </a:p>
        </p:txBody>
      </p:sp>
      <p:sp>
        <p:nvSpPr>
          <p:cNvPr id="4" name="Slide Number Placeholder 3"/>
          <p:cNvSpPr>
            <a:spLocks noGrp="1"/>
          </p:cNvSpPr>
          <p:nvPr>
            <p:ph type="sldNum" sz="quarter" idx="5"/>
          </p:nvPr>
        </p:nvSpPr>
        <p:spPr/>
        <p:txBody>
          <a:bodyPr/>
          <a:lstStyle/>
          <a:p>
            <a:fld id="{6F7D502B-6FA8-C74D-AEBC-3731116829C1}" type="slidenum">
              <a:rPr lang="en-US" smtClean="0"/>
              <a:t>21</a:t>
            </a:fld>
            <a:endParaRPr lang="en-US"/>
          </a:p>
        </p:txBody>
      </p:sp>
    </p:spTree>
    <p:extLst>
      <p:ext uri="{BB962C8B-B14F-4D97-AF65-F5344CB8AC3E}">
        <p14:creationId xmlns:p14="http://schemas.microsoft.com/office/powerpoint/2010/main" val="2101732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While this Standards Document applies only to the Medical Clinical Faculty, it clearly articulates FOM expectations Professional Standards for all faculty members.</a:t>
            </a:r>
          </a:p>
        </p:txBody>
      </p:sp>
      <p:sp>
        <p:nvSpPr>
          <p:cNvPr id="4" name="Slide Number Placeholder 3"/>
          <p:cNvSpPr>
            <a:spLocks noGrp="1"/>
          </p:cNvSpPr>
          <p:nvPr>
            <p:ph type="sldNum" sz="quarter" idx="5"/>
          </p:nvPr>
        </p:nvSpPr>
        <p:spPr/>
        <p:txBody>
          <a:bodyPr/>
          <a:lstStyle/>
          <a:p>
            <a:fld id="{6F7D502B-6FA8-C74D-AEBC-3731116829C1}" type="slidenum">
              <a:rPr lang="en-US" smtClean="0"/>
              <a:t>22</a:t>
            </a:fld>
            <a:endParaRPr lang="en-US"/>
          </a:p>
        </p:txBody>
      </p:sp>
    </p:spTree>
    <p:extLst>
      <p:ext uri="{BB962C8B-B14F-4D97-AF65-F5344CB8AC3E}">
        <p14:creationId xmlns:p14="http://schemas.microsoft.com/office/powerpoint/2010/main" val="3821746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ADAPT THIS SLIDE WITH INFORMATION RELEVANT TO YOUR DEPARTMENT MEMBERS</a:t>
            </a:r>
          </a:p>
          <a:p>
            <a:r>
              <a:rPr lang="en-US" dirty="0"/>
              <a:t>These policies are relevant only to medical clinical faculty.  Other Departments where members have their own regulatory colleges will wish to cite their own.</a:t>
            </a:r>
          </a:p>
        </p:txBody>
      </p:sp>
      <p:sp>
        <p:nvSpPr>
          <p:cNvPr id="4" name="Slide Number Placeholder 3"/>
          <p:cNvSpPr>
            <a:spLocks noGrp="1"/>
          </p:cNvSpPr>
          <p:nvPr>
            <p:ph type="sldNum" sz="quarter" idx="5"/>
          </p:nvPr>
        </p:nvSpPr>
        <p:spPr/>
        <p:txBody>
          <a:bodyPr/>
          <a:lstStyle/>
          <a:p>
            <a:fld id="{6F7D502B-6FA8-C74D-AEBC-3731116829C1}" type="slidenum">
              <a:rPr lang="en-US" smtClean="0"/>
              <a:t>23</a:t>
            </a:fld>
            <a:endParaRPr lang="en-US"/>
          </a:p>
        </p:txBody>
      </p:sp>
    </p:spTree>
    <p:extLst>
      <p:ext uri="{BB962C8B-B14F-4D97-AF65-F5344CB8AC3E}">
        <p14:creationId xmlns:p14="http://schemas.microsoft.com/office/powerpoint/2010/main" val="2162752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These policies are relevant to all faculty with University appointments.</a:t>
            </a:r>
          </a:p>
        </p:txBody>
      </p:sp>
      <p:sp>
        <p:nvSpPr>
          <p:cNvPr id="4" name="Slide Number Placeholder 3"/>
          <p:cNvSpPr>
            <a:spLocks noGrp="1"/>
          </p:cNvSpPr>
          <p:nvPr>
            <p:ph type="sldNum" sz="quarter" idx="5"/>
          </p:nvPr>
        </p:nvSpPr>
        <p:spPr/>
        <p:txBody>
          <a:bodyPr/>
          <a:lstStyle/>
          <a:p>
            <a:fld id="{6F7D502B-6FA8-C74D-AEBC-3731116829C1}" type="slidenum">
              <a:rPr lang="en-US" smtClean="0"/>
              <a:t>24</a:t>
            </a:fld>
            <a:endParaRPr lang="en-US"/>
          </a:p>
        </p:txBody>
      </p:sp>
    </p:spTree>
    <p:extLst>
      <p:ext uri="{BB962C8B-B14F-4D97-AF65-F5344CB8AC3E}">
        <p14:creationId xmlns:p14="http://schemas.microsoft.com/office/powerpoint/2010/main" val="2060302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RESOURCES ARE AVAILABLE TO ALL FACULTY MEMBERS WITH THE EXCEPTION OF THE DIRECTOR OF LEARNER EXPERIENCE WHO CURRENTLY CONSULTS ONLY TO MEDICAL LEARNERS</a:t>
            </a:r>
          </a:p>
        </p:txBody>
      </p:sp>
      <p:sp>
        <p:nvSpPr>
          <p:cNvPr id="4" name="Slide Number Placeholder 3"/>
          <p:cNvSpPr>
            <a:spLocks noGrp="1"/>
          </p:cNvSpPr>
          <p:nvPr>
            <p:ph type="sldNum" sz="quarter" idx="5"/>
          </p:nvPr>
        </p:nvSpPr>
        <p:spPr/>
        <p:txBody>
          <a:bodyPr/>
          <a:lstStyle/>
          <a:p>
            <a:fld id="{6F7D502B-6FA8-C74D-AEBC-3731116829C1}" type="slidenum">
              <a:rPr lang="en-US" smtClean="0"/>
              <a:t>25</a:t>
            </a:fld>
            <a:endParaRPr lang="en-US"/>
          </a:p>
        </p:txBody>
      </p:sp>
    </p:spTree>
    <p:extLst>
      <p:ext uri="{BB962C8B-B14F-4D97-AF65-F5344CB8AC3E}">
        <p14:creationId xmlns:p14="http://schemas.microsoft.com/office/powerpoint/2010/main" val="17052171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RESOURCES ARE RELEVANT TO MEDICAL CLINICAL FACULTY </a:t>
            </a:r>
          </a:p>
          <a:p>
            <a:r>
              <a:rPr lang="en-US" dirty="0"/>
              <a:t>Please replace with your own departmental/University resources where relevant</a:t>
            </a:r>
          </a:p>
        </p:txBody>
      </p:sp>
      <p:sp>
        <p:nvSpPr>
          <p:cNvPr id="4" name="Slide Number Placeholder 3"/>
          <p:cNvSpPr>
            <a:spLocks noGrp="1"/>
          </p:cNvSpPr>
          <p:nvPr>
            <p:ph type="sldNum" sz="quarter" idx="5"/>
          </p:nvPr>
        </p:nvSpPr>
        <p:spPr/>
        <p:txBody>
          <a:bodyPr/>
          <a:lstStyle/>
          <a:p>
            <a:fld id="{6F7D502B-6FA8-C74D-AEBC-3731116829C1}" type="slidenum">
              <a:rPr lang="en-US" smtClean="0"/>
              <a:t>26</a:t>
            </a:fld>
            <a:endParaRPr lang="en-US"/>
          </a:p>
        </p:txBody>
      </p:sp>
    </p:spTree>
    <p:extLst>
      <p:ext uri="{BB962C8B-B14F-4D97-AF65-F5344CB8AC3E}">
        <p14:creationId xmlns:p14="http://schemas.microsoft.com/office/powerpoint/2010/main" val="26121272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DON’T ADAPT THIS SLIDE WITHOUT CONSULTATION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facilitator may wish to ask participants their thoughts on this.</a:t>
            </a:r>
          </a:p>
          <a:p>
            <a:r>
              <a:rPr lang="en-US" dirty="0"/>
              <a:t>It will be helpful to share work that has demonstrated the link between high performing teams and a team culture that promotes Psychological Safety. This work has been replicated in healthcare, at Google, in the airline industry, and in the classroom (motivated and engaged learners).</a:t>
            </a:r>
          </a:p>
          <a:p>
            <a:endParaRPr lang="en-US" dirty="0"/>
          </a:p>
          <a:p>
            <a:endParaRPr lang="en-US" dirty="0"/>
          </a:p>
          <a:p>
            <a:pPr fontAlgn="base"/>
            <a:r>
              <a:rPr lang="en-US" dirty="0"/>
              <a:t>REFS:  </a:t>
            </a:r>
            <a:r>
              <a:rPr lang="en-CA" sz="1200" b="0" i="0" kern="1200" dirty="0" err="1">
                <a:solidFill>
                  <a:schemeClr val="tx1"/>
                </a:solidFill>
                <a:effectLst/>
                <a:latin typeface="+mn-lt"/>
                <a:ea typeface="+mn-ea"/>
                <a:cs typeface="+mn-cs"/>
              </a:rPr>
              <a:t>Edmonson</a:t>
            </a:r>
            <a:r>
              <a:rPr lang="en-CA" sz="1200" b="0" i="0" kern="1200" dirty="0">
                <a:solidFill>
                  <a:schemeClr val="tx1"/>
                </a:solidFill>
                <a:effectLst/>
                <a:latin typeface="+mn-lt"/>
                <a:ea typeface="+mn-ea"/>
                <a:cs typeface="+mn-cs"/>
              </a:rPr>
              <a:t>, A. (1999) Psychological Safety and Learning Behaviour in Work Teams, </a:t>
            </a:r>
            <a:r>
              <a:rPr lang="en-CA" sz="1200" b="0" i="1" kern="1200" dirty="0">
                <a:solidFill>
                  <a:schemeClr val="tx1"/>
                </a:solidFill>
                <a:effectLst/>
                <a:latin typeface="+mn-lt"/>
                <a:ea typeface="+mn-ea"/>
                <a:cs typeface="+mn-cs"/>
              </a:rPr>
              <a:t>Administrative Science Quarterly</a:t>
            </a:r>
            <a:r>
              <a:rPr lang="en-CA" sz="1200" b="0" i="0" kern="1200" dirty="0">
                <a:solidFill>
                  <a:schemeClr val="tx1"/>
                </a:solidFill>
                <a:effectLst/>
                <a:latin typeface="+mn-lt"/>
                <a:ea typeface="+mn-ea"/>
                <a:cs typeface="+mn-cs"/>
              </a:rPr>
              <a:t>, Vol. 44, No. 2 (Jun., 1999), pp. 350-383. </a:t>
            </a:r>
            <a:r>
              <a:rPr lang="en-CA" sz="1200" b="0" i="0" kern="1200" dirty="0">
                <a:solidFill>
                  <a:schemeClr val="tx1"/>
                </a:solidFill>
                <a:effectLst/>
                <a:latin typeface="+mn-lt"/>
                <a:ea typeface="+mn-ea"/>
                <a:cs typeface="+mn-cs"/>
                <a:hlinkClick r:id="rId3"/>
              </a:rPr>
              <a:t>http://www.jstor.org/stable/2666999</a:t>
            </a:r>
            <a:endParaRPr lang="en-CA" sz="1200" b="0" i="0" kern="1200" dirty="0">
              <a:solidFill>
                <a:schemeClr val="tx1"/>
              </a:solidFill>
              <a:effectLst/>
              <a:latin typeface="+mn-lt"/>
              <a:ea typeface="+mn-ea"/>
              <a:cs typeface="+mn-cs"/>
            </a:endParaRPr>
          </a:p>
          <a:p>
            <a:pPr fontAlgn="base"/>
            <a:r>
              <a:rPr lang="en-CA" sz="1200" b="0" i="0" kern="1200" dirty="0" err="1">
                <a:solidFill>
                  <a:schemeClr val="tx1"/>
                </a:solidFill>
                <a:effectLst/>
                <a:latin typeface="+mn-lt"/>
                <a:ea typeface="+mn-ea"/>
                <a:cs typeface="+mn-cs"/>
              </a:rPr>
              <a:t>Edmonson</a:t>
            </a:r>
            <a:r>
              <a:rPr lang="en-CA" sz="1200" b="0" i="0" kern="1200" dirty="0">
                <a:solidFill>
                  <a:schemeClr val="tx1"/>
                </a:solidFill>
                <a:effectLst/>
                <a:latin typeface="+mn-lt"/>
                <a:ea typeface="+mn-ea"/>
                <a:cs typeface="+mn-cs"/>
              </a:rPr>
              <a:t>, A. (2018, Nov 14) How Fearless Organizations Succeed. Strategy + Business. </a:t>
            </a:r>
            <a:r>
              <a:rPr lang="en-CA" sz="1200" b="0" i="0" kern="1200" dirty="0">
                <a:solidFill>
                  <a:schemeClr val="tx1"/>
                </a:solidFill>
                <a:effectLst/>
                <a:latin typeface="+mn-lt"/>
                <a:ea typeface="+mn-ea"/>
                <a:cs typeface="+mn-cs"/>
                <a:hlinkClick r:id="rId4"/>
              </a:rPr>
              <a:t>https://www.strategy-business.com/article/How-Fearless-Organizations-Succeed?gko=63131</a:t>
            </a:r>
            <a:endParaRPr lang="en-CA" sz="1200" b="0" i="0" kern="1200" dirty="0">
              <a:solidFill>
                <a:schemeClr val="tx1"/>
              </a:solidFill>
              <a:effectLst/>
              <a:latin typeface="+mn-lt"/>
              <a:ea typeface="+mn-ea"/>
              <a:cs typeface="+mn-cs"/>
            </a:endParaRPr>
          </a:p>
          <a:p>
            <a:pPr fontAlgn="base"/>
            <a:r>
              <a:rPr lang="en-CA" sz="1200" b="0" i="0" kern="1200" dirty="0">
                <a:solidFill>
                  <a:schemeClr val="tx1"/>
                </a:solidFill>
                <a:effectLst/>
                <a:latin typeface="+mn-lt"/>
                <a:ea typeface="+mn-ea"/>
                <a:cs typeface="+mn-cs"/>
              </a:rPr>
              <a:t>Frankel A, </a:t>
            </a:r>
            <a:r>
              <a:rPr lang="en-CA" sz="1200" b="0" i="0" kern="1200" dirty="0" err="1">
                <a:solidFill>
                  <a:schemeClr val="tx1"/>
                </a:solidFill>
                <a:effectLst/>
                <a:latin typeface="+mn-lt"/>
                <a:ea typeface="+mn-ea"/>
                <a:cs typeface="+mn-cs"/>
              </a:rPr>
              <a:t>Haraden</a:t>
            </a:r>
            <a:r>
              <a:rPr lang="en-CA" sz="1200" b="0" i="0" kern="1200" dirty="0">
                <a:solidFill>
                  <a:schemeClr val="tx1"/>
                </a:solidFill>
                <a:effectLst/>
                <a:latin typeface="+mn-lt"/>
                <a:ea typeface="+mn-ea"/>
                <a:cs typeface="+mn-cs"/>
              </a:rPr>
              <a:t> C, Federico F, </a:t>
            </a:r>
            <a:r>
              <a:rPr lang="en-CA" sz="1200" b="0" i="0" kern="1200" dirty="0" err="1">
                <a:solidFill>
                  <a:schemeClr val="tx1"/>
                </a:solidFill>
                <a:effectLst/>
                <a:latin typeface="+mn-lt"/>
                <a:ea typeface="+mn-ea"/>
                <a:cs typeface="+mn-cs"/>
              </a:rPr>
              <a:t>Lenoci</a:t>
            </a:r>
            <a:r>
              <a:rPr lang="en-CA" sz="1200" b="0" i="0" kern="1200" dirty="0">
                <a:solidFill>
                  <a:schemeClr val="tx1"/>
                </a:solidFill>
                <a:effectLst/>
                <a:latin typeface="+mn-lt"/>
                <a:ea typeface="+mn-ea"/>
                <a:cs typeface="+mn-cs"/>
              </a:rPr>
              <a:t>-Edwards J. A Framework for Safe, Reliable, and Effective Care. </a:t>
            </a:r>
            <a:r>
              <a:rPr lang="en-CA" sz="1200" b="0" i="0" kern="1200" dirty="0" err="1">
                <a:solidFill>
                  <a:schemeClr val="tx1"/>
                </a:solidFill>
                <a:effectLst/>
                <a:latin typeface="+mn-lt"/>
                <a:ea typeface="+mn-ea"/>
                <a:cs typeface="+mn-cs"/>
              </a:rPr>
              <a:t>WhitePaper</a:t>
            </a:r>
            <a:r>
              <a:rPr lang="en-CA" sz="1200" b="0" i="0" kern="1200" dirty="0">
                <a:solidFill>
                  <a:schemeClr val="tx1"/>
                </a:solidFill>
                <a:effectLst/>
                <a:latin typeface="+mn-lt"/>
                <a:ea typeface="+mn-ea"/>
                <a:cs typeface="+mn-cs"/>
              </a:rPr>
              <a:t>. Cambridge, MA: Institute for Healthcare Improvement and Safe &amp; Reliable Healthcare; 2017</a:t>
            </a:r>
          </a:p>
          <a:p>
            <a:pPr fontAlgn="base"/>
            <a:r>
              <a:rPr lang="en-CA" sz="1200" b="0" i="0" kern="1200" dirty="0">
                <a:solidFill>
                  <a:schemeClr val="tx1"/>
                </a:solidFill>
                <a:effectLst/>
                <a:latin typeface="+mn-lt"/>
                <a:ea typeface="+mn-ea"/>
                <a:cs typeface="+mn-cs"/>
              </a:rPr>
              <a:t>Gawande, A. (May 26, 2011) Cowboys and Pit Crews. The New Yorker, </a:t>
            </a:r>
            <a:r>
              <a:rPr lang="en-CA" sz="1200" b="0" i="0" kern="1200" dirty="0">
                <a:solidFill>
                  <a:schemeClr val="tx1"/>
                </a:solidFill>
                <a:effectLst/>
                <a:latin typeface="+mn-lt"/>
                <a:ea typeface="+mn-ea"/>
                <a:cs typeface="+mn-cs"/>
                <a:hlinkClick r:id="rId5"/>
              </a:rPr>
              <a:t>https://www.newyorker.com/news/news-desk/cowboys-and-pit-crews</a:t>
            </a:r>
            <a:endParaRPr lang="en-CA" sz="1200" b="0" i="0" kern="1200" dirty="0">
              <a:solidFill>
                <a:schemeClr val="tx1"/>
              </a:solidFill>
              <a:effectLst/>
              <a:latin typeface="+mn-lt"/>
              <a:ea typeface="+mn-ea"/>
              <a:cs typeface="+mn-cs"/>
            </a:endParaRPr>
          </a:p>
          <a:p>
            <a:pPr fontAlgn="base"/>
            <a:r>
              <a:rPr lang="en-CA" sz="1200" b="0" i="0" kern="1200" dirty="0">
                <a:solidFill>
                  <a:schemeClr val="tx1"/>
                </a:solidFill>
                <a:effectLst/>
                <a:latin typeface="+mn-lt"/>
                <a:ea typeface="+mn-ea"/>
                <a:cs typeface="+mn-cs"/>
              </a:rPr>
              <a:t>Medical professionalism in a changing world. Report of a Working Party of the Royal College </a:t>
            </a:r>
            <a:r>
              <a:rPr lang="en-CA" sz="1200" b="0" i="0" kern="1200" dirty="0" err="1">
                <a:solidFill>
                  <a:schemeClr val="tx1"/>
                </a:solidFill>
                <a:effectLst/>
                <a:latin typeface="+mn-lt"/>
                <a:ea typeface="+mn-ea"/>
                <a:cs typeface="+mn-cs"/>
              </a:rPr>
              <a:t>ofPhysicians</a:t>
            </a:r>
            <a:r>
              <a:rPr lang="en-CA" sz="1200" b="0" i="0" kern="1200" dirty="0">
                <a:solidFill>
                  <a:schemeClr val="tx1"/>
                </a:solidFill>
                <a:effectLst/>
                <a:latin typeface="+mn-lt"/>
                <a:ea typeface="+mn-ea"/>
                <a:cs typeface="+mn-cs"/>
              </a:rPr>
              <a:t> of London. London: RCP, 2005.</a:t>
            </a:r>
          </a:p>
          <a:p>
            <a:pPr fontAlgn="base"/>
            <a:r>
              <a:rPr lang="en-CA" sz="1200" b="0" i="0" kern="1200" dirty="0">
                <a:solidFill>
                  <a:schemeClr val="tx1"/>
                </a:solidFill>
                <a:effectLst/>
                <a:latin typeface="+mn-lt"/>
                <a:ea typeface="+mn-ea"/>
                <a:cs typeface="+mn-cs"/>
              </a:rPr>
              <a:t>National Academies of Sciences, Engineering, and Medicine. 2018. </a:t>
            </a:r>
            <a:r>
              <a:rPr lang="en-CA" sz="1200" b="0" i="1" kern="1200" dirty="0">
                <a:solidFill>
                  <a:schemeClr val="tx1"/>
                </a:solidFill>
                <a:effectLst/>
                <a:latin typeface="+mn-lt"/>
                <a:ea typeface="+mn-ea"/>
                <a:cs typeface="+mn-cs"/>
                <a:hlinkClick r:id="rId6"/>
              </a:rPr>
              <a:t>How People Learn II: Learners, Contexts, and Cultures</a:t>
            </a:r>
            <a:r>
              <a:rPr lang="en-CA" sz="1200" b="0" i="0" kern="1200" dirty="0">
                <a:solidFill>
                  <a:schemeClr val="tx1"/>
                </a:solidFill>
                <a:effectLst/>
                <a:latin typeface="+mn-lt"/>
                <a:ea typeface="+mn-ea"/>
                <a:cs typeface="+mn-cs"/>
              </a:rPr>
              <a:t>. Washington, DC: The National Academies Press. https://</a:t>
            </a:r>
            <a:r>
              <a:rPr lang="en-CA" sz="1200" b="0" i="0" kern="1200" dirty="0" err="1">
                <a:solidFill>
                  <a:schemeClr val="tx1"/>
                </a:solidFill>
                <a:effectLst/>
                <a:latin typeface="+mn-lt"/>
                <a:ea typeface="+mn-ea"/>
                <a:cs typeface="+mn-cs"/>
              </a:rPr>
              <a:t>doi.org</a:t>
            </a:r>
            <a:r>
              <a:rPr lang="en-CA" sz="1200" b="0" i="0" kern="1200" dirty="0">
                <a:solidFill>
                  <a:schemeClr val="tx1"/>
                </a:solidFill>
                <a:effectLst/>
                <a:latin typeface="+mn-lt"/>
                <a:ea typeface="+mn-ea"/>
                <a:cs typeface="+mn-cs"/>
              </a:rPr>
              <a:t>/10.17226/24783.</a:t>
            </a:r>
          </a:p>
          <a:p>
            <a:endParaRPr lang="en-US" dirty="0"/>
          </a:p>
        </p:txBody>
      </p:sp>
      <p:sp>
        <p:nvSpPr>
          <p:cNvPr id="4" name="Slide Number Placeholder 3"/>
          <p:cNvSpPr>
            <a:spLocks noGrp="1"/>
          </p:cNvSpPr>
          <p:nvPr>
            <p:ph type="sldNum" sz="quarter" idx="5"/>
          </p:nvPr>
        </p:nvSpPr>
        <p:spPr/>
        <p:txBody>
          <a:bodyPr/>
          <a:lstStyle/>
          <a:p>
            <a:fld id="{6F7D502B-6FA8-C74D-AEBC-3731116829C1}" type="slidenum">
              <a:rPr lang="en-US" smtClean="0"/>
              <a:t>27</a:t>
            </a:fld>
            <a:endParaRPr lang="en-US"/>
          </a:p>
        </p:txBody>
      </p:sp>
    </p:spTree>
    <p:extLst>
      <p:ext uri="{BB962C8B-B14F-4D97-AF65-F5344CB8AC3E}">
        <p14:creationId xmlns:p14="http://schemas.microsoft.com/office/powerpoint/2010/main" val="722366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Facilitator can ask participants on whether there learning and/or work environment meets this safety audit.</a:t>
            </a:r>
          </a:p>
          <a:p>
            <a:endParaRPr lang="en-US" dirty="0"/>
          </a:p>
          <a:p>
            <a:r>
              <a:rPr lang="en-US" dirty="0"/>
              <a:t>It will be important to emphasize confidentiality within the group and the fact that people may prefer to reflect silently as this may raise sensitive issues, particularly if participants work together.</a:t>
            </a:r>
          </a:p>
        </p:txBody>
      </p:sp>
      <p:sp>
        <p:nvSpPr>
          <p:cNvPr id="4" name="Slide Number Placeholder 3"/>
          <p:cNvSpPr>
            <a:spLocks noGrp="1"/>
          </p:cNvSpPr>
          <p:nvPr>
            <p:ph type="sldNum" sz="quarter" idx="5"/>
          </p:nvPr>
        </p:nvSpPr>
        <p:spPr/>
        <p:txBody>
          <a:bodyPr/>
          <a:lstStyle/>
          <a:p>
            <a:fld id="{6F7D502B-6FA8-C74D-AEBC-3731116829C1}" type="slidenum">
              <a:rPr lang="en-US" smtClean="0"/>
              <a:t>28</a:t>
            </a:fld>
            <a:endParaRPr lang="en-US"/>
          </a:p>
        </p:txBody>
      </p:sp>
    </p:spTree>
    <p:extLst>
      <p:ext uri="{BB962C8B-B14F-4D97-AF65-F5344CB8AC3E}">
        <p14:creationId xmlns:p14="http://schemas.microsoft.com/office/powerpoint/2010/main" val="3143977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DON’T ADAPT THIS SLIDE WITHOUT CONSULTATION</a:t>
            </a:r>
          </a:p>
          <a:p>
            <a:r>
              <a:rPr lang="en-US" dirty="0"/>
              <a:t>Again, ask individuals to consider leadership within their departments, as well as their own small l leadership. Do they do this?</a:t>
            </a:r>
            <a:br>
              <a:rPr lang="en-US" dirty="0"/>
            </a:br>
            <a:r>
              <a:rPr lang="en-US" dirty="0"/>
              <a:t>Same caveats re psychological safety within this specific educational activity apply.</a:t>
            </a:r>
          </a:p>
          <a:p>
            <a:r>
              <a:rPr lang="en-US" dirty="0"/>
              <a:t>Refs. </a:t>
            </a:r>
            <a:r>
              <a:rPr lang="en-US"/>
              <a:t>Ibid; https</a:t>
            </a:r>
            <a:r>
              <a:rPr lang="en-US" dirty="0"/>
              <a:t>://</a:t>
            </a:r>
            <a:r>
              <a:rPr lang="en-US" dirty="0" err="1"/>
              <a:t>trainingindustry.com</a:t>
            </a:r>
            <a:r>
              <a:rPr lang="en-US" dirty="0"/>
              <a:t>/articles/leadership/inclusive-leadership-the-role-of-psychological-safety/</a:t>
            </a:r>
          </a:p>
        </p:txBody>
      </p:sp>
      <p:sp>
        <p:nvSpPr>
          <p:cNvPr id="4" name="Slide Number Placeholder 3"/>
          <p:cNvSpPr>
            <a:spLocks noGrp="1"/>
          </p:cNvSpPr>
          <p:nvPr>
            <p:ph type="sldNum" sz="quarter" idx="5"/>
          </p:nvPr>
        </p:nvSpPr>
        <p:spPr/>
        <p:txBody>
          <a:bodyPr/>
          <a:lstStyle/>
          <a:p>
            <a:fld id="{6F7D502B-6FA8-C74D-AEBC-3731116829C1}" type="slidenum">
              <a:rPr lang="en-US" smtClean="0"/>
              <a:t>29</a:t>
            </a:fld>
            <a:endParaRPr lang="en-US"/>
          </a:p>
        </p:txBody>
      </p:sp>
    </p:spTree>
    <p:extLst>
      <p:ext uri="{BB962C8B-B14F-4D97-AF65-F5344CB8AC3E}">
        <p14:creationId xmlns:p14="http://schemas.microsoft.com/office/powerpoint/2010/main" val="27370734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a:t>
            </a:r>
          </a:p>
          <a:p>
            <a:r>
              <a:rPr lang="en-US" dirty="0"/>
              <a:t>Cultural safety is an integral aspect of psychological safety.  If a work/learning environment is not inclusive, it is not psychologically safe for all </a:t>
            </a:r>
            <a:r>
              <a:rPr lang="en-US" dirty="0" err="1"/>
              <a:t>members,and</a:t>
            </a:r>
            <a:r>
              <a:rPr lang="en-US" dirty="0"/>
              <a:t> similarly will not be performing optimally. This discussion of workplaces requires expertise on the part of the facilitator with regard to ensuring the safety of all members, particular participants from structurally marginalized groups. If the facilitator does not have training/expertise, these are available through the FOM’s Office of Inclusion and Diversity</a:t>
            </a:r>
          </a:p>
        </p:txBody>
      </p:sp>
      <p:sp>
        <p:nvSpPr>
          <p:cNvPr id="4" name="Slide Number Placeholder 3"/>
          <p:cNvSpPr>
            <a:spLocks noGrp="1"/>
          </p:cNvSpPr>
          <p:nvPr>
            <p:ph type="sldNum" sz="quarter" idx="5"/>
          </p:nvPr>
        </p:nvSpPr>
        <p:spPr/>
        <p:txBody>
          <a:bodyPr/>
          <a:lstStyle/>
          <a:p>
            <a:fld id="{6F7D502B-6FA8-C74D-AEBC-3731116829C1}" type="slidenum">
              <a:rPr lang="en-US" smtClean="0"/>
              <a:t>30</a:t>
            </a:fld>
            <a:endParaRPr lang="en-US"/>
          </a:p>
        </p:txBody>
      </p:sp>
    </p:spTree>
    <p:extLst>
      <p:ext uri="{BB962C8B-B14F-4D97-AF65-F5344CB8AC3E}">
        <p14:creationId xmlns:p14="http://schemas.microsoft.com/office/powerpoint/2010/main" val="7860363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DON’T ADAPT THIS SLIDE WITHOUT CONSULTATION. MAY DELETE IF NOT RELEVANT TO YOUR DEPARTMENT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encourages Clinical  Departments to consider unique aspects of their educational environments that may challenge psychological and cultural safety</a:t>
            </a:r>
          </a:p>
          <a:p>
            <a:endParaRPr lang="en-US" dirty="0"/>
          </a:p>
        </p:txBody>
      </p:sp>
      <p:sp>
        <p:nvSpPr>
          <p:cNvPr id="4" name="Slide Number Placeholder 3"/>
          <p:cNvSpPr>
            <a:spLocks noGrp="1"/>
          </p:cNvSpPr>
          <p:nvPr>
            <p:ph type="sldNum" sz="quarter" idx="5"/>
          </p:nvPr>
        </p:nvSpPr>
        <p:spPr/>
        <p:txBody>
          <a:bodyPr/>
          <a:lstStyle/>
          <a:p>
            <a:fld id="{6F7D502B-6FA8-C74D-AEBC-3731116829C1}" type="slidenum">
              <a:rPr lang="en-US" smtClean="0"/>
              <a:t>31</a:t>
            </a:fld>
            <a:endParaRPr lang="en-US"/>
          </a:p>
        </p:txBody>
      </p:sp>
    </p:spTree>
    <p:extLst>
      <p:ext uri="{BB962C8B-B14F-4D97-AF65-F5344CB8AC3E}">
        <p14:creationId xmlns:p14="http://schemas.microsoft.com/office/powerpoint/2010/main" val="38381099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ADAPT THIS SLIDE WITHOUT CONSULTATION . MAY DELETE IF NOT RELEVANT TO YOUR DEPARTMENT</a:t>
            </a:r>
          </a:p>
          <a:p>
            <a:r>
              <a:rPr lang="en-US" dirty="0"/>
              <a:t>This slide encourages Basic Science Departments to consider unique aspects of their educational environments that may challenge psychological and cultural safety</a:t>
            </a:r>
          </a:p>
        </p:txBody>
      </p:sp>
      <p:sp>
        <p:nvSpPr>
          <p:cNvPr id="4" name="Slide Number Placeholder 3"/>
          <p:cNvSpPr>
            <a:spLocks noGrp="1"/>
          </p:cNvSpPr>
          <p:nvPr>
            <p:ph type="sldNum" sz="quarter" idx="5"/>
          </p:nvPr>
        </p:nvSpPr>
        <p:spPr/>
        <p:txBody>
          <a:bodyPr/>
          <a:lstStyle/>
          <a:p>
            <a:fld id="{6F7D502B-6FA8-C74D-AEBC-3731116829C1}" type="slidenum">
              <a:rPr lang="en-US" smtClean="0"/>
              <a:t>32</a:t>
            </a:fld>
            <a:endParaRPr lang="en-US"/>
          </a:p>
        </p:txBody>
      </p:sp>
    </p:spTree>
    <p:extLst>
      <p:ext uri="{BB962C8B-B14F-4D97-AF65-F5344CB8AC3E}">
        <p14:creationId xmlns:p14="http://schemas.microsoft.com/office/powerpoint/2010/main" val="2204791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these resources are relevant to medical clinical faculty.  Other departments can access the FOM Wellness Case Navigator for assistance identifying relevant resources. </a:t>
            </a:r>
            <a:r>
              <a:rPr lang="en-CA" dirty="0">
                <a:hlinkClick r:id="rId3"/>
              </a:rPr>
              <a:t>https://medicine.utoronto.ca/wellness-resources-faculty</a:t>
            </a:r>
            <a:endParaRPr lang="en-US" dirty="0"/>
          </a:p>
        </p:txBody>
      </p:sp>
      <p:sp>
        <p:nvSpPr>
          <p:cNvPr id="4" name="Slide Number Placeholder 3"/>
          <p:cNvSpPr>
            <a:spLocks noGrp="1"/>
          </p:cNvSpPr>
          <p:nvPr>
            <p:ph type="sldNum" sz="quarter" idx="5"/>
          </p:nvPr>
        </p:nvSpPr>
        <p:spPr/>
        <p:txBody>
          <a:bodyPr/>
          <a:lstStyle/>
          <a:p>
            <a:fld id="{6F7D502B-6FA8-C74D-AEBC-3731116829C1}" type="slidenum">
              <a:rPr lang="en-US" smtClean="0"/>
              <a:t>33</a:t>
            </a:fld>
            <a:endParaRPr lang="en-US"/>
          </a:p>
        </p:txBody>
      </p:sp>
    </p:spTree>
    <p:extLst>
      <p:ext uri="{BB962C8B-B14F-4D97-AF65-F5344CB8AC3E}">
        <p14:creationId xmlns:p14="http://schemas.microsoft.com/office/powerpoint/2010/main" val="36957998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RESOURCES ARE RELEVANT FOR MEDICAL CLINICAL FACULTY. MAY DELETE IF NOT RELEVANT TO YOUR DEPARTMENT</a:t>
            </a:r>
          </a:p>
          <a:p>
            <a:r>
              <a:rPr lang="en-US" dirty="0"/>
              <a:t>Consider resources relevant for your own department.  </a:t>
            </a:r>
          </a:p>
        </p:txBody>
      </p:sp>
      <p:sp>
        <p:nvSpPr>
          <p:cNvPr id="4" name="Slide Number Placeholder 3"/>
          <p:cNvSpPr>
            <a:spLocks noGrp="1"/>
          </p:cNvSpPr>
          <p:nvPr>
            <p:ph type="sldNum" sz="quarter" idx="5"/>
          </p:nvPr>
        </p:nvSpPr>
        <p:spPr/>
        <p:txBody>
          <a:bodyPr/>
          <a:lstStyle/>
          <a:p>
            <a:fld id="{6F7D502B-6FA8-C74D-AEBC-3731116829C1}" type="slidenum">
              <a:rPr lang="en-US" smtClean="0"/>
              <a:t>34</a:t>
            </a:fld>
            <a:endParaRPr lang="en-US"/>
          </a:p>
        </p:txBody>
      </p:sp>
    </p:spTree>
    <p:extLst>
      <p:ext uri="{BB962C8B-B14F-4D97-AF65-F5344CB8AC3E}">
        <p14:creationId xmlns:p14="http://schemas.microsoft.com/office/powerpoint/2010/main" val="1817745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Scenarios are found in the Essentials Guide with recommendations for how to ensure simulations are psychologically and culturally safe for participants.   Alternatively the group could be asked to come up with their own. </a:t>
            </a:r>
          </a:p>
        </p:txBody>
      </p:sp>
      <p:sp>
        <p:nvSpPr>
          <p:cNvPr id="4" name="Slide Number Placeholder 3"/>
          <p:cNvSpPr>
            <a:spLocks noGrp="1"/>
          </p:cNvSpPr>
          <p:nvPr>
            <p:ph type="sldNum" sz="quarter" idx="5"/>
          </p:nvPr>
        </p:nvSpPr>
        <p:spPr/>
        <p:txBody>
          <a:bodyPr/>
          <a:lstStyle/>
          <a:p>
            <a:fld id="{6F7D502B-6FA8-C74D-AEBC-3731116829C1}" type="slidenum">
              <a:rPr lang="en-US" smtClean="0"/>
              <a:t>35</a:t>
            </a:fld>
            <a:endParaRPr lang="en-US"/>
          </a:p>
        </p:txBody>
      </p:sp>
    </p:spTree>
    <p:extLst>
      <p:ext uri="{BB962C8B-B14F-4D97-AF65-F5344CB8AC3E}">
        <p14:creationId xmlns:p14="http://schemas.microsoft.com/office/powerpoint/2010/main" val="12116258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Barack Obama via MLK Junior</a:t>
            </a:r>
          </a:p>
          <a:p>
            <a:r>
              <a:rPr lang="en-US" dirty="0"/>
              <a:t>Again this quote emphasizes professional values as a community obligation rather than simply an individual one.  Both individual and community/institutional action are necessary for the arc to continue to bend…</a:t>
            </a:r>
          </a:p>
        </p:txBody>
      </p:sp>
      <p:sp>
        <p:nvSpPr>
          <p:cNvPr id="4" name="Slide Number Placeholder 3"/>
          <p:cNvSpPr>
            <a:spLocks noGrp="1"/>
          </p:cNvSpPr>
          <p:nvPr>
            <p:ph type="sldNum" sz="quarter" idx="5"/>
          </p:nvPr>
        </p:nvSpPr>
        <p:spPr/>
        <p:txBody>
          <a:bodyPr/>
          <a:lstStyle/>
          <a:p>
            <a:fld id="{6F7D502B-6FA8-C74D-AEBC-3731116829C1}" type="slidenum">
              <a:rPr lang="en-US" smtClean="0"/>
              <a:t>36</a:t>
            </a:fld>
            <a:endParaRPr lang="en-US"/>
          </a:p>
        </p:txBody>
      </p:sp>
    </p:spTree>
    <p:extLst>
      <p:ext uri="{BB962C8B-B14F-4D97-AF65-F5344CB8AC3E}">
        <p14:creationId xmlns:p14="http://schemas.microsoft.com/office/powerpoint/2010/main" val="1669959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4B8D05D-9441-4587-98C3-0D4F3E2EF693}" type="datetimeFigureOut">
              <a:rPr lang="en-US" smtClean="0"/>
              <a:t>9/7/20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920219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8D05D-9441-4587-98C3-0D4F3E2EF693}" type="datetimeFigureOut">
              <a:rPr lang="en-US" smtClean="0"/>
              <a:t>9/7/20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2499279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B8D05D-9441-4587-98C3-0D4F3E2EF693}" type="datetimeFigureOut">
              <a:rPr lang="en-US" smtClean="0"/>
              <a:t>9/7/20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3270892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4B8D05D-9441-4587-98C3-0D4F3E2EF693}" type="datetimeFigureOut">
              <a:rPr lang="en-US" smtClean="0"/>
              <a:t>9/7/20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4163145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4B8D05D-9441-4587-98C3-0D4F3E2EF693}" type="datetimeFigureOut">
              <a:rPr lang="en-US" smtClean="0"/>
              <a:t>9/7/20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636090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B8D05D-9441-4587-98C3-0D4F3E2EF693}" type="datetimeFigureOut">
              <a:rPr lang="en-US" smtClean="0"/>
              <a:t>9/7/20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1676799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8D05D-9441-4587-98C3-0D4F3E2EF693}" type="datetimeFigureOut">
              <a:rPr lang="en-US" smtClean="0"/>
              <a:t>9/7/20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3579387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B8D05D-9441-4587-98C3-0D4F3E2EF693}" type="datetimeFigureOut">
              <a:rPr lang="en-US" smtClean="0"/>
              <a:t>9/7/20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4059558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B8D05D-9441-4587-98C3-0D4F3E2EF693}" type="datetimeFigureOut">
              <a:rPr lang="en-US" smtClean="0"/>
              <a:t>9/7/20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1137210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8D05D-9441-4587-98C3-0D4F3E2EF693}" type="datetimeFigureOut">
              <a:rPr lang="en-US" smtClean="0"/>
              <a:t>9/7/20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60849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8D05D-9441-4587-98C3-0D4F3E2EF693}" type="datetimeFigureOut">
              <a:rPr lang="en-US" smtClean="0"/>
              <a:t>9/7/20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BEC0F-60FE-4931-BC40-6CB8A49B54D4}" type="slidenum">
              <a:rPr lang="en-US" smtClean="0"/>
              <a:t>‹#›</a:t>
            </a:fld>
            <a:endParaRPr lang="en-US"/>
          </a:p>
        </p:txBody>
      </p:sp>
    </p:spTree>
    <p:extLst>
      <p:ext uri="{BB962C8B-B14F-4D97-AF65-F5344CB8AC3E}">
        <p14:creationId xmlns:p14="http://schemas.microsoft.com/office/powerpoint/2010/main" val="3037502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B8D05D-9441-4587-98C3-0D4F3E2EF693}" type="datetimeFigureOut">
              <a:rPr lang="en-US" smtClean="0"/>
              <a:t>9/7/20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5BEC0F-60FE-4931-BC40-6CB8A49B54D4}" type="slidenum">
              <a:rPr lang="en-US" smtClean="0"/>
              <a:t>‹#›</a:t>
            </a:fld>
            <a:endParaRPr lang="en-US"/>
          </a:p>
        </p:txBody>
      </p:sp>
    </p:spTree>
    <p:extLst>
      <p:ext uri="{BB962C8B-B14F-4D97-AF65-F5344CB8AC3E}">
        <p14:creationId xmlns:p14="http://schemas.microsoft.com/office/powerpoint/2010/main" val="2792190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jpg"/><Relationship Id="rId11" Type="http://schemas.openxmlformats.org/officeDocument/2006/relationships/image" Target="../media/image13.jp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eg"/><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029DE7B6-DC7C-4BA1-B406-EDDA0C0A3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
            <a:ext cx="7537704"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5683958" y="3214889"/>
            <a:ext cx="5478379" cy="2663407"/>
          </a:xfrm>
        </p:spPr>
        <p:txBody>
          <a:bodyPr>
            <a:normAutofit fontScale="90000"/>
          </a:bodyPr>
          <a:lstStyle/>
          <a:p>
            <a:pPr algn="l"/>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br>
              <a:rPr lang="en-US" sz="3400" dirty="0">
                <a:solidFill>
                  <a:srgbClr val="FFFFFF"/>
                </a:solidFill>
              </a:rPr>
            </a:br>
            <a:r>
              <a:rPr lang="en-US" sz="3400" dirty="0">
                <a:solidFill>
                  <a:srgbClr val="FFFFFF"/>
                </a:solidFill>
              </a:rPr>
              <a:t>THE FACULTY OF MEDICINE’S PROFESSIONAL VALUES…</a:t>
            </a:r>
            <a:br>
              <a:rPr lang="en-US" sz="3400" dirty="0">
                <a:solidFill>
                  <a:srgbClr val="FFFFFF"/>
                </a:solidFill>
              </a:rPr>
            </a:br>
            <a:r>
              <a:rPr lang="en-US" sz="3400" dirty="0">
                <a:solidFill>
                  <a:srgbClr val="FFFFFF"/>
                </a:solidFill>
              </a:rPr>
              <a:t>	</a:t>
            </a:r>
            <a:br>
              <a:rPr lang="en-US" sz="3400" dirty="0">
                <a:solidFill>
                  <a:srgbClr val="FFFFFF"/>
                </a:solidFill>
              </a:rPr>
            </a:br>
            <a:r>
              <a:rPr lang="en-US" sz="3400" dirty="0">
                <a:solidFill>
                  <a:srgbClr val="FFFFFF"/>
                </a:solidFill>
              </a:rPr>
              <a:t>	AN EVOLUTION</a:t>
            </a:r>
            <a:br>
              <a:rPr lang="en-US" sz="3400" dirty="0">
                <a:solidFill>
                  <a:srgbClr val="FFFFFF"/>
                </a:solidFill>
              </a:rPr>
            </a:br>
            <a:br>
              <a:rPr lang="en-US" sz="3400" dirty="0">
                <a:solidFill>
                  <a:srgbClr val="FFFFFF"/>
                </a:solidFill>
              </a:rPr>
            </a:br>
            <a:r>
              <a:rPr lang="en-US" sz="3400" dirty="0">
                <a:solidFill>
                  <a:srgbClr val="FFFFFF"/>
                </a:solidFill>
              </a:rPr>
              <a:t>	</a:t>
            </a:r>
            <a:br>
              <a:rPr lang="en-US" sz="3400" dirty="0">
                <a:solidFill>
                  <a:srgbClr val="FFFFFF"/>
                </a:solidFill>
              </a:rPr>
            </a:br>
            <a:br>
              <a:rPr lang="en-US" sz="2700" dirty="0">
                <a:solidFill>
                  <a:srgbClr val="FFFFFF"/>
                </a:solidFill>
              </a:rPr>
            </a:br>
            <a:br>
              <a:rPr lang="en-US" sz="2700" dirty="0">
                <a:solidFill>
                  <a:srgbClr val="FFFFFF"/>
                </a:solidFill>
              </a:rPr>
            </a:br>
            <a:endParaRPr lang="en-US" sz="2700" dirty="0">
              <a:solidFill>
                <a:srgbClr val="FFFFFF"/>
              </a:solidFill>
            </a:endParaRPr>
          </a:p>
        </p:txBody>
      </p:sp>
      <p:sp>
        <p:nvSpPr>
          <p:cNvPr id="4" name="AutoShape 2" descr="Image result for u of t medicine logo"/>
          <p:cNvSpPr>
            <a:spLocks noGrp="1" noChangeAspect="1" noChangeArrowheads="1"/>
          </p:cNvSpPr>
          <p:nvPr>
            <p:ph type="subTitle" idx="1"/>
          </p:nvPr>
        </p:nvSpPr>
        <p:spPr bwMode="auto">
          <a:xfrm>
            <a:off x="6668312" y="4771855"/>
            <a:ext cx="5478380" cy="1860883"/>
          </a:xfrm>
          <a:prstGeom prst="rect">
            <a:avLst/>
          </a:prstGeom>
          <a:extLst>
            <a:ext uri="{909E8E84-426E-40DD-AFC4-6F175D3DCCD1}">
              <a14:hiddenFill xmlns:a14="http://schemas.microsoft.com/office/drawing/2010/main">
                <a:solidFill>
                  <a:srgbClr val="FFFFFF"/>
                </a:solidFill>
              </a14:hiddenFill>
            </a:ext>
          </a:extLst>
        </p:spPr>
        <p:txBody>
          <a:bodyPr vert="horz" lIns="91440" tIns="45720" rIns="91440" bIns="45720" numCol="1" anchorCtr="0" compatLnSpc="1">
            <a:prstTxWarp prst="textNoShape">
              <a:avLst/>
            </a:prstTxWarp>
            <a:normAutofit/>
          </a:bodyPr>
          <a:lstStyle/>
          <a:p>
            <a:pPr algn="l"/>
            <a:endParaRPr lang="en-US" dirty="0">
              <a:solidFill>
                <a:srgbClr val="FFFFFF"/>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989" y="3068999"/>
            <a:ext cx="3182810" cy="720000"/>
          </a:xfrm>
          <a:prstGeom prst="rect">
            <a:avLst/>
          </a:prstGeom>
        </p:spPr>
      </p:pic>
    </p:spTree>
    <p:extLst>
      <p:ext uri="{BB962C8B-B14F-4D97-AF65-F5344CB8AC3E}">
        <p14:creationId xmlns:p14="http://schemas.microsoft.com/office/powerpoint/2010/main" val="3382899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CAE1D-DB99-7C49-9D8F-6CDD8D1A91D5}"/>
              </a:ext>
            </a:extLst>
          </p:cNvPr>
          <p:cNvSpPr>
            <a:spLocks noGrp="1"/>
          </p:cNvSpPr>
          <p:nvPr>
            <p:ph type="title"/>
          </p:nvPr>
        </p:nvSpPr>
        <p:spPr>
          <a:xfrm>
            <a:off x="4965430" y="629268"/>
            <a:ext cx="6586491" cy="1286160"/>
          </a:xfrm>
        </p:spPr>
        <p:txBody>
          <a:bodyPr anchor="b">
            <a:normAutofit/>
          </a:bodyPr>
          <a:lstStyle/>
          <a:p>
            <a:r>
              <a:rPr lang="en-US" sz="4100"/>
              <a:t>CONSIDER EQUIVALENT OF LAND ACKNOWLEDGEMENT</a:t>
            </a:r>
          </a:p>
        </p:txBody>
      </p:sp>
      <p:sp>
        <p:nvSpPr>
          <p:cNvPr id="9" name="Content Placeholder 8">
            <a:extLst>
              <a:ext uri="{FF2B5EF4-FFF2-40B4-BE49-F238E27FC236}">
                <a16:creationId xmlns:a16="http://schemas.microsoft.com/office/drawing/2014/main" id="{C3B59DAF-F9E2-4002-AE6F-40372949CF7B}"/>
              </a:ext>
            </a:extLst>
          </p:cNvPr>
          <p:cNvSpPr>
            <a:spLocks noGrp="1"/>
          </p:cNvSpPr>
          <p:nvPr>
            <p:ph idx="1"/>
          </p:nvPr>
        </p:nvSpPr>
        <p:spPr>
          <a:xfrm>
            <a:off x="4965431" y="2438400"/>
            <a:ext cx="6586489" cy="3785419"/>
          </a:xfrm>
        </p:spPr>
        <p:txBody>
          <a:bodyPr>
            <a:normAutofit fontScale="25000" lnSpcReduction="20000"/>
          </a:bodyPr>
          <a:lstStyle/>
          <a:p>
            <a:pPr marL="0" indent="0">
              <a:buNone/>
            </a:pPr>
            <a:r>
              <a:rPr lang="en-CA" sz="12800" i="1" dirty="0"/>
              <a:t>I (we) wish to acknowledge this land on which the University of Toronto operates. For thousands of years it has been the traditional land of the Huron-</a:t>
            </a:r>
            <a:r>
              <a:rPr lang="en-CA" sz="12800" i="1" dirty="0" err="1"/>
              <a:t>Wendat</a:t>
            </a:r>
            <a:r>
              <a:rPr lang="en-CA" sz="12800" i="1" dirty="0"/>
              <a:t>, the Seneca, and most recently, the </a:t>
            </a:r>
            <a:r>
              <a:rPr lang="en-CA" sz="12800" i="1" dirty="0" err="1"/>
              <a:t>Mississaugas</a:t>
            </a:r>
            <a:r>
              <a:rPr lang="en-CA" sz="12800" i="1" dirty="0"/>
              <a:t> of the Credit River. Today, this meeting place is still the home to many Indigenous people from across Turtle Island and we are grateful to have the opportunity to work on this land. </a:t>
            </a:r>
          </a:p>
          <a:p>
            <a:pPr marL="0" indent="0">
              <a:buNone/>
            </a:pPr>
            <a:r>
              <a:rPr lang="en-US" sz="9600" dirty="0"/>
              <a:t>					</a:t>
            </a:r>
            <a:r>
              <a:rPr lang="en-US" sz="6400" dirty="0"/>
              <a:t>Image: David Loblaw</a:t>
            </a:r>
          </a:p>
          <a:p>
            <a:pPr marL="0" indent="0">
              <a:buNone/>
            </a:pPr>
            <a:endParaRPr lang="en-CA" sz="6400" i="1" dirty="0"/>
          </a:p>
          <a:p>
            <a:endParaRPr lang="en-US" sz="6400" dirty="0"/>
          </a:p>
          <a:p>
            <a:endParaRPr lang="en-US" sz="2000" dirty="0"/>
          </a:p>
          <a:p>
            <a:endParaRPr lang="en-US" sz="2000" dirty="0"/>
          </a:p>
          <a:p>
            <a:endParaRPr lang="en-US" sz="2000" dirty="0"/>
          </a:p>
          <a:p>
            <a:endParaRPr lang="en-US" sz="2000" dirty="0"/>
          </a:p>
          <a:p>
            <a:endParaRPr lang="en-US" sz="2000" dirty="0"/>
          </a:p>
        </p:txBody>
      </p:sp>
      <p:pic>
        <p:nvPicPr>
          <p:cNvPr id="5" name="Content Placeholder 4" descr="A picture containing bird, blue, water, sitting&#10;&#10;Description automatically generated">
            <a:extLst>
              <a:ext uri="{FF2B5EF4-FFF2-40B4-BE49-F238E27FC236}">
                <a16:creationId xmlns:a16="http://schemas.microsoft.com/office/drawing/2014/main" id="{6C199E45-48CB-404C-BE0F-AD03B1CE1DBE}"/>
              </a:ext>
            </a:extLst>
          </p:cNvPr>
          <p:cNvPicPr>
            <a:picLocks noChangeAspect="1"/>
          </p:cNvPicPr>
          <p:nvPr/>
        </p:nvPicPr>
        <p:blipFill rotWithShape="1">
          <a:blip r:embed="rId3">
            <a:extLst>
              <a:ext uri="{28A0092B-C50C-407E-A947-70E740481C1C}">
                <a14:useLocalDpi xmlns:a14="http://schemas.microsoft.com/office/drawing/2010/main" val="0"/>
              </a:ext>
            </a:extLst>
          </a:blip>
          <a:srcRect l="683" r="4448"/>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9C79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595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F26D23A-2973-0649-BE7A-EEAED31FCE32}"/>
              </a:ext>
            </a:extLst>
          </p:cNvPr>
          <p:cNvSpPr>
            <a:spLocks noGrp="1"/>
          </p:cNvSpPr>
          <p:nvPr>
            <p:ph type="title"/>
          </p:nvPr>
        </p:nvSpPr>
        <p:spPr>
          <a:xfrm>
            <a:off x="621792" y="1161288"/>
            <a:ext cx="3602736" cy="4526280"/>
          </a:xfrm>
        </p:spPr>
        <p:txBody>
          <a:bodyPr>
            <a:normAutofit/>
          </a:bodyPr>
          <a:lstStyle/>
          <a:p>
            <a:r>
              <a:rPr lang="en-US" sz="4000" dirty="0"/>
              <a:t>Learning Objectives</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16D5D94-4A56-C14E-B874-AFF9F6DE01F5}"/>
              </a:ext>
            </a:extLst>
          </p:cNvPr>
          <p:cNvSpPr>
            <a:spLocks noGrp="1"/>
          </p:cNvSpPr>
          <p:nvPr>
            <p:ph idx="1"/>
          </p:nvPr>
        </p:nvSpPr>
        <p:spPr>
          <a:xfrm>
            <a:off x="5434149" y="932688"/>
            <a:ext cx="5916603" cy="4992624"/>
          </a:xfrm>
        </p:spPr>
        <p:txBody>
          <a:bodyPr anchor="ctr">
            <a:normAutofit/>
          </a:bodyPr>
          <a:lstStyle/>
          <a:p>
            <a:r>
              <a:rPr lang="en-US" sz="2000" dirty="0"/>
              <a:t>Inform faculty members of the importance of Professional Values within the Faculty of Medicine (FOM)</a:t>
            </a:r>
          </a:p>
          <a:p>
            <a:r>
              <a:rPr lang="en-US" sz="2000" dirty="0"/>
              <a:t>Describe the evolution of Professional Values within the FOM</a:t>
            </a:r>
          </a:p>
          <a:p>
            <a:r>
              <a:rPr lang="en-US" sz="2000" dirty="0"/>
              <a:t>Define and elucidate the links between the key professional values:</a:t>
            </a:r>
          </a:p>
          <a:p>
            <a:pPr lvl="1"/>
            <a:r>
              <a:rPr lang="en-US" sz="1800" dirty="0"/>
              <a:t>wellness </a:t>
            </a:r>
          </a:p>
          <a:p>
            <a:pPr lvl="1"/>
            <a:r>
              <a:rPr lang="en-US" sz="1800" dirty="0"/>
              <a:t>psychological </a:t>
            </a:r>
          </a:p>
          <a:p>
            <a:pPr lvl="1"/>
            <a:r>
              <a:rPr lang="en-US" sz="1800" dirty="0"/>
              <a:t>cultural safety</a:t>
            </a:r>
          </a:p>
          <a:p>
            <a:pPr lvl="1"/>
            <a:r>
              <a:rPr lang="en-US" sz="1800" dirty="0"/>
              <a:t>organizational justice</a:t>
            </a:r>
          </a:p>
          <a:p>
            <a:r>
              <a:rPr lang="en-US" sz="2000" dirty="0"/>
              <a:t>Describe the FOM policies and processes and resources that support Professional Values</a:t>
            </a:r>
          </a:p>
          <a:p>
            <a:endParaRPr lang="en-US" sz="2000" dirty="0"/>
          </a:p>
          <a:p>
            <a:pPr lvl="1"/>
            <a:endParaRPr lang="en-US" sz="1600" dirty="0"/>
          </a:p>
        </p:txBody>
      </p:sp>
    </p:spTree>
    <p:extLst>
      <p:ext uri="{BB962C8B-B14F-4D97-AF65-F5344CB8AC3E}">
        <p14:creationId xmlns:p14="http://schemas.microsoft.com/office/powerpoint/2010/main" val="883606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F1F2-409E-5648-AA69-AEE45FD202D2}"/>
              </a:ext>
            </a:extLst>
          </p:cNvPr>
          <p:cNvSpPr>
            <a:spLocks noGrp="1"/>
          </p:cNvSpPr>
          <p:nvPr>
            <p:ph type="title"/>
          </p:nvPr>
        </p:nvSpPr>
        <p:spPr>
          <a:xfrm>
            <a:off x="1136428" y="627564"/>
            <a:ext cx="7474172" cy="1325563"/>
          </a:xfrm>
        </p:spPr>
        <p:txBody>
          <a:bodyPr>
            <a:normAutofit/>
          </a:bodyPr>
          <a:lstStyle/>
          <a:p>
            <a:r>
              <a:rPr lang="en-US" dirty="0"/>
              <a:t>FOM Academic Strategic Plan </a:t>
            </a:r>
            <a:br>
              <a:rPr lang="en-US" dirty="0"/>
            </a:br>
            <a:r>
              <a:rPr lang="en-US" dirty="0"/>
              <a:t>(2018-2023)</a:t>
            </a:r>
          </a:p>
        </p:txBody>
      </p:sp>
      <p:sp>
        <p:nvSpPr>
          <p:cNvPr id="3" name="Content Placeholder 2">
            <a:extLst>
              <a:ext uri="{FF2B5EF4-FFF2-40B4-BE49-F238E27FC236}">
                <a16:creationId xmlns:a16="http://schemas.microsoft.com/office/drawing/2014/main" id="{88144136-C355-1047-B390-4CD1AFABD9B1}"/>
              </a:ext>
            </a:extLst>
          </p:cNvPr>
          <p:cNvSpPr>
            <a:spLocks noGrp="1"/>
          </p:cNvSpPr>
          <p:nvPr>
            <p:ph idx="1"/>
          </p:nvPr>
        </p:nvSpPr>
        <p:spPr>
          <a:xfrm>
            <a:off x="1136429" y="2278173"/>
            <a:ext cx="6467867" cy="3450613"/>
          </a:xfrm>
        </p:spPr>
        <p:txBody>
          <a:bodyPr anchor="ctr">
            <a:normAutofit fontScale="55000" lnSpcReduction="20000"/>
          </a:bodyPr>
          <a:lstStyle/>
          <a:p>
            <a:pPr marL="0" lvl="0" indent="0" eaLnBrk="0" fontAlgn="base" hangingPunct="0">
              <a:spcBef>
                <a:spcPct val="0"/>
              </a:spcBef>
              <a:spcAft>
                <a:spcPct val="0"/>
              </a:spcAft>
              <a:buNone/>
            </a:pPr>
            <a:r>
              <a:rPr lang="en-US" altLang="en-US" sz="2600" dirty="0"/>
              <a:t>Ecosystem of Collaboration</a:t>
            </a:r>
          </a:p>
          <a:p>
            <a:pPr marL="0" lvl="0" indent="0" eaLnBrk="0" fontAlgn="base" hangingPunct="0">
              <a:spcBef>
                <a:spcPct val="0"/>
              </a:spcBef>
              <a:spcAft>
                <a:spcPct val="0"/>
              </a:spcAft>
              <a:buNone/>
            </a:pPr>
            <a:endParaRPr lang="en-US" altLang="en-US" sz="2600" b="1" dirty="0"/>
          </a:p>
          <a:p>
            <a:pPr marL="0" indent="0" eaLnBrk="0" fontAlgn="base" hangingPunct="0">
              <a:spcBef>
                <a:spcPct val="0"/>
              </a:spcBef>
              <a:spcAft>
                <a:spcPct val="0"/>
              </a:spcAft>
              <a:buNone/>
            </a:pPr>
            <a:r>
              <a:rPr lang="en-US" altLang="en-US" sz="2600" u="sng" dirty="0"/>
              <a:t>Actions</a:t>
            </a:r>
            <a:r>
              <a:rPr lang="en-US" altLang="en-US" sz="2600" dirty="0"/>
              <a:t>: </a:t>
            </a:r>
          </a:p>
          <a:p>
            <a:pPr marL="0" indent="0" eaLnBrk="0" fontAlgn="base" hangingPunct="0">
              <a:spcBef>
                <a:spcPct val="0"/>
              </a:spcBef>
              <a:spcAft>
                <a:spcPct val="0"/>
              </a:spcAft>
              <a:buNone/>
            </a:pPr>
            <a:endParaRPr lang="en-US" altLang="en-US" sz="2600" dirty="0"/>
          </a:p>
          <a:p>
            <a:pPr eaLnBrk="0" fontAlgn="base" hangingPunct="0">
              <a:spcBef>
                <a:spcPct val="0"/>
              </a:spcBef>
              <a:spcAft>
                <a:spcPct val="0"/>
              </a:spcAft>
            </a:pPr>
            <a:r>
              <a:rPr lang="en-US" altLang="en-US" sz="2600" dirty="0"/>
              <a:t>Optimize our learning environments to deepen the integration of wellness, respect and resilience, including </a:t>
            </a:r>
            <a:r>
              <a:rPr lang="en-US" altLang="en-US" sz="2600" b="1" dirty="0"/>
              <a:t>the promotion of professional values.</a:t>
            </a:r>
          </a:p>
          <a:p>
            <a:pPr eaLnBrk="0" fontAlgn="base" hangingPunct="0">
              <a:spcBef>
                <a:spcPct val="0"/>
              </a:spcBef>
              <a:spcAft>
                <a:spcPct val="0"/>
              </a:spcAft>
            </a:pPr>
            <a:endParaRPr lang="en-US" altLang="en-US" sz="2600" b="1" dirty="0"/>
          </a:p>
          <a:p>
            <a:pPr eaLnBrk="0" fontAlgn="base" hangingPunct="0">
              <a:spcBef>
                <a:spcPct val="0"/>
              </a:spcBef>
              <a:spcAft>
                <a:spcPct val="0"/>
              </a:spcAft>
            </a:pPr>
            <a:r>
              <a:rPr lang="en-US" altLang="en-US" sz="2600" dirty="0"/>
              <a:t>A learning environment that is welcoming and supportive across the continuum is integral to learner/trainee health and wellbeing.</a:t>
            </a:r>
          </a:p>
          <a:p>
            <a:pPr eaLnBrk="0" fontAlgn="base" hangingPunct="0">
              <a:spcBef>
                <a:spcPct val="0"/>
              </a:spcBef>
              <a:spcAft>
                <a:spcPct val="0"/>
              </a:spcAft>
            </a:pPr>
            <a:endParaRPr lang="en-US" altLang="en-US" sz="2600" dirty="0"/>
          </a:p>
          <a:p>
            <a:pPr eaLnBrk="0" fontAlgn="base" hangingPunct="0">
              <a:spcBef>
                <a:spcPct val="0"/>
              </a:spcBef>
              <a:spcAft>
                <a:spcPct val="0"/>
              </a:spcAft>
            </a:pPr>
            <a:r>
              <a:rPr lang="en-US" altLang="en-US" sz="2600" dirty="0"/>
              <a:t>Consider and address where possible how curricular structures and wellness/resiliency programming can enable and support the health and wellbeing of learners/trainees, faculty and staff.</a:t>
            </a:r>
          </a:p>
          <a:p>
            <a:pPr eaLnBrk="0" fontAlgn="base" hangingPunct="0">
              <a:spcBef>
                <a:spcPct val="0"/>
              </a:spcBef>
              <a:spcAft>
                <a:spcPct val="0"/>
              </a:spcAft>
            </a:pPr>
            <a:endParaRPr lang="en-US" altLang="en-US" sz="2600" dirty="0"/>
          </a:p>
          <a:p>
            <a:pPr eaLnBrk="0" fontAlgn="base" hangingPunct="0">
              <a:spcBef>
                <a:spcPct val="0"/>
              </a:spcBef>
              <a:spcAft>
                <a:spcPct val="0"/>
              </a:spcAft>
            </a:pPr>
            <a:r>
              <a:rPr lang="en-US" altLang="en-US" sz="2600" dirty="0"/>
              <a:t>Ensure there is </a:t>
            </a:r>
            <a:r>
              <a:rPr lang="en-US" altLang="en-US" sz="2600" b="1" dirty="0"/>
              <a:t>clarity (and, where possible, harmonization/ integration) regarding relevant mistreatment policies, procedures, reporting practices/expectations, and corresponding supports</a:t>
            </a:r>
            <a:r>
              <a:rPr lang="en-US" altLang="en-US" sz="2600" dirty="0"/>
              <a:t>.</a:t>
            </a:r>
          </a:p>
          <a:p>
            <a:pPr eaLnBrk="0" fontAlgn="base" hangingPunct="0">
              <a:spcBef>
                <a:spcPct val="0"/>
              </a:spcBef>
              <a:spcAft>
                <a:spcPct val="0"/>
              </a:spcAft>
            </a:pPr>
            <a:endParaRPr lang="en-US" altLang="en-US" sz="2600" dirty="0"/>
          </a:p>
          <a:p>
            <a:pPr eaLnBrk="0" fontAlgn="base" hangingPunct="0">
              <a:spcBef>
                <a:spcPct val="0"/>
              </a:spcBef>
              <a:spcAft>
                <a:spcPct val="0"/>
              </a:spcAft>
            </a:pPr>
            <a:r>
              <a:rPr lang="en-US" altLang="en-US" sz="2600" dirty="0"/>
              <a:t>Develop </a:t>
            </a:r>
            <a:r>
              <a:rPr lang="en-US" altLang="en-US" sz="2600" b="1" dirty="0"/>
              <a:t>an integrated encounter/record information system</a:t>
            </a:r>
            <a:r>
              <a:rPr lang="en-US" altLang="en-US" sz="2600" dirty="0"/>
              <a:t>.</a:t>
            </a:r>
          </a:p>
          <a:p>
            <a:pPr eaLnBrk="0" fontAlgn="base" hangingPunct="0">
              <a:spcBef>
                <a:spcPct val="0"/>
              </a:spcBef>
              <a:spcAft>
                <a:spcPct val="0"/>
              </a:spcAft>
            </a:pPr>
            <a:endParaRPr lang="en-US" altLang="en-US" sz="2600" dirty="0"/>
          </a:p>
          <a:p>
            <a:pPr eaLnBrk="0" fontAlgn="base" hangingPunct="0">
              <a:spcBef>
                <a:spcPct val="0"/>
              </a:spcBef>
              <a:spcAft>
                <a:spcPct val="0"/>
              </a:spcAft>
            </a:pPr>
            <a:r>
              <a:rPr lang="en-US" altLang="en-US" sz="2600" dirty="0"/>
              <a:t>Provide </a:t>
            </a:r>
            <a:r>
              <a:rPr lang="en-US" altLang="en-US" sz="2600" b="1" dirty="0"/>
              <a:t>training/development </a:t>
            </a:r>
            <a:r>
              <a:rPr lang="en-US" altLang="en-US" sz="2600" dirty="0"/>
              <a:t>opportunities to faculty, staff and students that is tailored to </a:t>
            </a:r>
            <a:r>
              <a:rPr lang="en-US" altLang="en-US" sz="2600" b="1" dirty="0"/>
              <a:t>principles, roles and responsibilities</a:t>
            </a:r>
            <a:r>
              <a:rPr lang="en-US" altLang="en-US" sz="2600" dirty="0"/>
              <a:t>.</a:t>
            </a:r>
          </a:p>
          <a:p>
            <a:endParaRPr lang="en-US" sz="1100" dirty="0"/>
          </a:p>
        </p:txBody>
      </p:sp>
      <p:sp>
        <p:nvSpPr>
          <p:cNvPr id="71" name="Rectangle 7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 up of a logo&#10;&#10;Description automatically generated">
            <a:extLst>
              <a:ext uri="{FF2B5EF4-FFF2-40B4-BE49-F238E27FC236}">
                <a16:creationId xmlns:a16="http://schemas.microsoft.com/office/drawing/2014/main" id="{B46511C7-324A-7244-8FAB-696E3C8E6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3987" y="2857501"/>
            <a:ext cx="1142998" cy="1142998"/>
          </a:xfrm>
          <a:prstGeom prst="rect">
            <a:avLst/>
          </a:prstGeom>
        </p:spPr>
      </p:pic>
      <p:pic>
        <p:nvPicPr>
          <p:cNvPr id="1026" name="Picture 2" descr="Ecosystem of Collaboration">
            <a:extLst>
              <a:ext uri="{FF2B5EF4-FFF2-40B4-BE49-F238E27FC236}">
                <a16:creationId xmlns:a16="http://schemas.microsoft.com/office/drawing/2014/main" id="{608E9528-268D-AF4D-8492-289F721B2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 y="-1198563"/>
            <a:ext cx="711200"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043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DAC5-145C-3640-A9EF-0C761C45DCCD}"/>
              </a:ext>
            </a:extLst>
          </p:cNvPr>
          <p:cNvSpPr>
            <a:spLocks noGrp="1"/>
          </p:cNvSpPr>
          <p:nvPr>
            <p:ph type="title"/>
          </p:nvPr>
        </p:nvSpPr>
        <p:spPr>
          <a:xfrm>
            <a:off x="1136428" y="627564"/>
            <a:ext cx="7474172" cy="1325563"/>
          </a:xfrm>
        </p:spPr>
        <p:txBody>
          <a:bodyPr>
            <a:normAutofit/>
          </a:bodyPr>
          <a:lstStyle/>
          <a:p>
            <a:r>
              <a:rPr lang="en-US" sz="3700" dirty="0"/>
              <a:t>FOM Academic Strategic Plan </a:t>
            </a:r>
            <a:br>
              <a:rPr lang="en-US" sz="3700" dirty="0"/>
            </a:br>
            <a:r>
              <a:rPr lang="en-US" sz="3700" dirty="0"/>
              <a:t>(2018-2023)</a:t>
            </a:r>
          </a:p>
        </p:txBody>
      </p:sp>
      <p:sp>
        <p:nvSpPr>
          <p:cNvPr id="3" name="Content Placeholder 2">
            <a:extLst>
              <a:ext uri="{FF2B5EF4-FFF2-40B4-BE49-F238E27FC236}">
                <a16:creationId xmlns:a16="http://schemas.microsoft.com/office/drawing/2014/main" id="{E228B257-251B-E347-9BC8-338C70A67C1A}"/>
              </a:ext>
            </a:extLst>
          </p:cNvPr>
          <p:cNvSpPr>
            <a:spLocks noGrp="1"/>
          </p:cNvSpPr>
          <p:nvPr>
            <p:ph idx="1"/>
          </p:nvPr>
        </p:nvSpPr>
        <p:spPr>
          <a:xfrm>
            <a:off x="1136429" y="2278173"/>
            <a:ext cx="6467867" cy="3450613"/>
          </a:xfrm>
        </p:spPr>
        <p:txBody>
          <a:bodyPr anchor="ctr">
            <a:noAutofit/>
          </a:bodyPr>
          <a:lstStyle/>
          <a:p>
            <a:pPr marL="0" indent="0">
              <a:buNone/>
            </a:pPr>
            <a:r>
              <a:rPr lang="en-US" sz="1800" dirty="0"/>
              <a:t>Excellence Through Equity</a:t>
            </a:r>
          </a:p>
          <a:p>
            <a:r>
              <a:rPr lang="en-CA" sz="1800" dirty="0"/>
              <a:t>Create a community of leaders across the Faculty of Medicine that is held </a:t>
            </a:r>
            <a:r>
              <a:rPr lang="en-CA" sz="1800" b="1" dirty="0"/>
              <a:t>accountable to advance equity, diversity and inclusion </a:t>
            </a:r>
          </a:p>
          <a:p>
            <a:r>
              <a:rPr lang="en-CA" sz="1800" b="1" dirty="0"/>
              <a:t>Embed principles of equity and inclusion</a:t>
            </a:r>
            <a:r>
              <a:rPr lang="en-CA" sz="1800" dirty="0"/>
              <a:t> into curricula and teaching across the Faculty to create a safe and healthy learning environment for all</a:t>
            </a:r>
          </a:p>
          <a:p>
            <a:r>
              <a:rPr lang="en-CA" sz="1800" dirty="0"/>
              <a:t>Partner with Indigenous communities, patients and across TAHSN to deliver on the recommendations of the Truth and Reconciliation Commission</a:t>
            </a:r>
            <a:endParaRPr lang="en-US" sz="1800" dirty="0"/>
          </a:p>
          <a:p>
            <a:r>
              <a:rPr lang="en-CA" sz="1800" u="sng" dirty="0"/>
              <a:t>Action</a:t>
            </a:r>
            <a:r>
              <a:rPr lang="en-CA" sz="1800" dirty="0"/>
              <a:t>: Review and clarify policies, procedures, reporting processes and best practices in communication with respect to intimidation, discrimination and harassment, and improve alignment across the Faculty.</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EB76A2-B6A0-A24A-BA1A-CADA9398FB16}"/>
              </a:ext>
            </a:extLst>
          </p:cNvPr>
          <p:cNvPicPr>
            <a:picLocks noChangeAspect="1"/>
          </p:cNvPicPr>
          <p:nvPr/>
        </p:nvPicPr>
        <p:blipFill>
          <a:blip r:embed="rId3"/>
          <a:stretch>
            <a:fillRect/>
          </a:stretch>
        </p:blipFill>
        <p:spPr>
          <a:xfrm>
            <a:off x="9304551" y="2857501"/>
            <a:ext cx="1361869" cy="1142998"/>
          </a:xfrm>
          <a:prstGeom prst="rect">
            <a:avLst/>
          </a:prstGeom>
        </p:spPr>
      </p:pic>
    </p:spTree>
    <p:extLst>
      <p:ext uri="{BB962C8B-B14F-4D97-AF65-F5344CB8AC3E}">
        <p14:creationId xmlns:p14="http://schemas.microsoft.com/office/powerpoint/2010/main" val="3708580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A6CF37-7472-0547-B4D0-330E859E978A}"/>
              </a:ext>
            </a:extLst>
          </p:cNvPr>
          <p:cNvSpPr>
            <a:spLocks noGrp="1"/>
          </p:cNvSpPr>
          <p:nvPr>
            <p:ph type="title"/>
          </p:nvPr>
        </p:nvSpPr>
        <p:spPr>
          <a:xfrm>
            <a:off x="621792" y="1161288"/>
            <a:ext cx="3602736" cy="4526280"/>
          </a:xfrm>
        </p:spPr>
        <p:txBody>
          <a:bodyPr>
            <a:normAutofit/>
          </a:bodyPr>
          <a:lstStyle/>
          <a:p>
            <a:r>
              <a:rPr lang="en-US" sz="4000" dirty="0"/>
              <a:t>Professional Values</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7044918-C801-C844-ADEE-DECE021353A1}"/>
              </a:ext>
            </a:extLst>
          </p:cNvPr>
          <p:cNvSpPr>
            <a:spLocks noGrp="1"/>
          </p:cNvSpPr>
          <p:nvPr>
            <p:ph idx="1"/>
          </p:nvPr>
        </p:nvSpPr>
        <p:spPr>
          <a:xfrm>
            <a:off x="5434149" y="932688"/>
            <a:ext cx="5916603" cy="4992624"/>
          </a:xfrm>
        </p:spPr>
        <p:txBody>
          <a:bodyPr anchor="ctr">
            <a:normAutofit fontScale="92500" lnSpcReduction="10000"/>
          </a:bodyPr>
          <a:lstStyle/>
          <a:p>
            <a:r>
              <a:rPr lang="en-CA" sz="2400" i="1" dirty="0"/>
              <a:t>According to the Oxford English Dictionary, values are the principles or moral standards held by a person or social group. </a:t>
            </a:r>
          </a:p>
          <a:p>
            <a:endParaRPr lang="en-CA" sz="2400" i="1" dirty="0"/>
          </a:p>
          <a:p>
            <a:r>
              <a:rPr lang="en-CA" sz="2400" i="1" dirty="0"/>
              <a:t>Within our academic and clinical settings, shared norms, values, and expectations help to describe and support the behaviours expected of learners and physicians by one another, by the medical profession, by our healthcare professional colleagues, by our patients and their families, and by society – these are collectively known as our professional values.  </a:t>
            </a:r>
          </a:p>
          <a:p>
            <a:endParaRPr lang="en-CA" sz="2400" i="1" dirty="0"/>
          </a:p>
          <a:p>
            <a:r>
              <a:rPr lang="en-CA" sz="2400" i="1" dirty="0"/>
              <a:t>Professional values are commitments that individuals keep even in challenging situations.</a:t>
            </a:r>
          </a:p>
          <a:p>
            <a:endParaRPr lang="en-US" sz="2000" dirty="0"/>
          </a:p>
        </p:txBody>
      </p:sp>
    </p:spTree>
    <p:extLst>
      <p:ext uri="{BB962C8B-B14F-4D97-AF65-F5344CB8AC3E}">
        <p14:creationId xmlns:p14="http://schemas.microsoft.com/office/powerpoint/2010/main" val="3739694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39">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2" name="Rectangle 41">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3" name="Rectangle 43">
            <a:extLst>
              <a:ext uri="{FF2B5EF4-FFF2-40B4-BE49-F238E27FC236}">
                <a16:creationId xmlns:a16="http://schemas.microsoft.com/office/drawing/2014/main" id="{EAD124E3-3443-480C-968C-FECB05FCC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0326B6-02D1-9446-87E7-9B13369D9B01}"/>
              </a:ext>
            </a:extLst>
          </p:cNvPr>
          <p:cNvSpPr>
            <a:spLocks noGrp="1"/>
          </p:cNvSpPr>
          <p:nvPr>
            <p:ph type="title"/>
          </p:nvPr>
        </p:nvSpPr>
        <p:spPr>
          <a:xfrm>
            <a:off x="422898" y="302859"/>
            <a:ext cx="4548657" cy="2882980"/>
          </a:xfrm>
        </p:spPr>
        <p:txBody>
          <a:bodyPr vert="horz" lIns="91440" tIns="45720" rIns="91440" bIns="45720" rtlCol="0" anchor="b">
            <a:normAutofit/>
          </a:bodyPr>
          <a:lstStyle/>
          <a:p>
            <a:r>
              <a:rPr lang="en-US" sz="4800" kern="1200">
                <a:latin typeface="+mj-lt"/>
                <a:ea typeface="+mj-ea"/>
                <a:cs typeface="+mj-cs"/>
              </a:rPr>
              <a:t>Professional Values Evolve…</a:t>
            </a:r>
          </a:p>
        </p:txBody>
      </p:sp>
      <p:sp>
        <p:nvSpPr>
          <p:cNvPr id="54" name="Content Placeholder 36">
            <a:extLst>
              <a:ext uri="{FF2B5EF4-FFF2-40B4-BE49-F238E27FC236}">
                <a16:creationId xmlns:a16="http://schemas.microsoft.com/office/drawing/2014/main" id="{BA98E427-892D-4A23-A769-A0AEDA7C1809}"/>
              </a:ext>
            </a:extLst>
          </p:cNvPr>
          <p:cNvSpPr>
            <a:spLocks noGrp="1"/>
          </p:cNvSpPr>
          <p:nvPr>
            <p:ph idx="1"/>
          </p:nvPr>
        </p:nvSpPr>
        <p:spPr>
          <a:xfrm>
            <a:off x="422898" y="3354749"/>
            <a:ext cx="4548656" cy="2582470"/>
          </a:xfrm>
        </p:spPr>
        <p:txBody>
          <a:bodyPr>
            <a:normAutofit/>
          </a:bodyPr>
          <a:lstStyle/>
          <a:p>
            <a:endParaRPr lang="en-US" sz="1800"/>
          </a:p>
        </p:txBody>
      </p:sp>
      <p:sp>
        <p:nvSpPr>
          <p:cNvPr id="55" name="Rectangle 45">
            <a:extLst>
              <a:ext uri="{FF2B5EF4-FFF2-40B4-BE49-F238E27FC236}">
                <a16:creationId xmlns:a16="http://schemas.microsoft.com/office/drawing/2014/main" id="{79712DE8-94E0-4F45-81D9-37AF7A32F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5986" y="714708"/>
            <a:ext cx="826011" cy="5426873"/>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56" name="Straight Connector 47">
            <a:extLst>
              <a:ext uri="{FF2B5EF4-FFF2-40B4-BE49-F238E27FC236}">
                <a16:creationId xmlns:a16="http://schemas.microsoft.com/office/drawing/2014/main" id="{BA0504EE-683F-4FE2-A169-83C71FAA35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6C3B364-D361-4ED0-A102-6AC8D0575B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5" name="Content Placeholder 4" descr="A group of people posing for the camera&#10;&#10;Description automatically generated">
            <a:extLst>
              <a:ext uri="{FF2B5EF4-FFF2-40B4-BE49-F238E27FC236}">
                <a16:creationId xmlns:a16="http://schemas.microsoft.com/office/drawing/2014/main" id="{58AB4CB9-FB00-EB4C-9B2C-D4281F889D2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241781" y="3042885"/>
            <a:ext cx="2138706" cy="1346874"/>
          </a:xfrm>
        </p:spPr>
      </p:pic>
      <p:pic>
        <p:nvPicPr>
          <p:cNvPr id="7" name="Picture 6" descr="A person looking at the camera&#10;&#10;Description automatically generated">
            <a:extLst>
              <a:ext uri="{FF2B5EF4-FFF2-40B4-BE49-F238E27FC236}">
                <a16:creationId xmlns:a16="http://schemas.microsoft.com/office/drawing/2014/main" id="{13B8B02D-D6C4-ED48-A424-319D2C788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9124" y="712206"/>
            <a:ext cx="1597025" cy="2054225"/>
          </a:xfrm>
          <a:prstGeom prst="rect">
            <a:avLst/>
          </a:prstGeom>
        </p:spPr>
      </p:pic>
      <p:pic>
        <p:nvPicPr>
          <p:cNvPr id="9" name="Picture 8" descr="A person looking at the camera&#10;&#10;Description automatically generated">
            <a:extLst>
              <a:ext uri="{FF2B5EF4-FFF2-40B4-BE49-F238E27FC236}">
                <a16:creationId xmlns:a16="http://schemas.microsoft.com/office/drawing/2014/main" id="{BDD86CB5-CA56-B949-87C8-CDFC3A6874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7136" y="724783"/>
            <a:ext cx="1597025" cy="1382713"/>
          </a:xfrm>
          <a:prstGeom prst="rect">
            <a:avLst/>
          </a:prstGeom>
        </p:spPr>
      </p:pic>
      <p:pic>
        <p:nvPicPr>
          <p:cNvPr id="11" name="Picture 10" descr="A group of people posing for the camera&#10;&#10;Description automatically generated">
            <a:extLst>
              <a:ext uri="{FF2B5EF4-FFF2-40B4-BE49-F238E27FC236}">
                <a16:creationId xmlns:a16="http://schemas.microsoft.com/office/drawing/2014/main" id="{469F511B-06B9-1445-AC23-7820388296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38557" y="2012233"/>
            <a:ext cx="2336516" cy="1080000"/>
          </a:xfrm>
          <a:prstGeom prst="rect">
            <a:avLst/>
          </a:prstGeom>
        </p:spPr>
      </p:pic>
      <p:pic>
        <p:nvPicPr>
          <p:cNvPr id="15" name="Picture 14" descr="A person wearing a suit and tie&#10;&#10;Description automatically generated">
            <a:extLst>
              <a:ext uri="{FF2B5EF4-FFF2-40B4-BE49-F238E27FC236}">
                <a16:creationId xmlns:a16="http://schemas.microsoft.com/office/drawing/2014/main" id="{C7AC0C9E-30E0-9749-85FD-A1DDD7D73E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3619" y="719486"/>
            <a:ext cx="1762125" cy="1287463"/>
          </a:xfrm>
          <a:prstGeom prst="rect">
            <a:avLst/>
          </a:prstGeom>
        </p:spPr>
      </p:pic>
      <p:pic>
        <p:nvPicPr>
          <p:cNvPr id="18" name="Picture 17" descr="A person posing for the camera&#10;&#10;Description automatically generated">
            <a:extLst>
              <a:ext uri="{FF2B5EF4-FFF2-40B4-BE49-F238E27FC236}">
                <a16:creationId xmlns:a16="http://schemas.microsoft.com/office/drawing/2014/main" id="{BA6D77BE-3514-5445-A63D-329D452857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79481" y="2135795"/>
            <a:ext cx="1762125" cy="2690813"/>
          </a:xfrm>
          <a:prstGeom prst="rect">
            <a:avLst/>
          </a:prstGeom>
        </p:spPr>
      </p:pic>
      <p:pic>
        <p:nvPicPr>
          <p:cNvPr id="22" name="Picture 21" descr="A person posing for a picture&#10;&#10;Description automatically generated">
            <a:extLst>
              <a:ext uri="{FF2B5EF4-FFF2-40B4-BE49-F238E27FC236}">
                <a16:creationId xmlns:a16="http://schemas.microsoft.com/office/drawing/2014/main" id="{8509685A-DCA0-FE4E-9E6B-5E991625487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52418" y="1997574"/>
            <a:ext cx="1825625" cy="2667000"/>
          </a:xfrm>
          <a:prstGeom prst="rect">
            <a:avLst/>
          </a:prstGeom>
        </p:spPr>
      </p:pic>
      <p:pic>
        <p:nvPicPr>
          <p:cNvPr id="13" name="Picture 12" descr="A person looking at the camera&#10;&#10;Description automatically generated">
            <a:extLst>
              <a:ext uri="{FF2B5EF4-FFF2-40B4-BE49-F238E27FC236}">
                <a16:creationId xmlns:a16="http://schemas.microsoft.com/office/drawing/2014/main" id="{98361F97-1C86-D44C-911B-FB329679C5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01206" y="3803288"/>
            <a:ext cx="1825625" cy="2520950"/>
          </a:xfrm>
          <a:prstGeom prst="rect">
            <a:avLst/>
          </a:prstGeom>
        </p:spPr>
      </p:pic>
      <p:pic>
        <p:nvPicPr>
          <p:cNvPr id="20" name="Picture 19" descr="A person wearing a white shirt&#10;&#10;Description automatically generated">
            <a:extLst>
              <a:ext uri="{FF2B5EF4-FFF2-40B4-BE49-F238E27FC236}">
                <a16:creationId xmlns:a16="http://schemas.microsoft.com/office/drawing/2014/main" id="{1000D783-45C8-0049-ADD7-F7618C014D2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5264" y="4231703"/>
            <a:ext cx="3662285" cy="1944000"/>
          </a:xfrm>
          <a:prstGeom prst="rect">
            <a:avLst/>
          </a:prstGeom>
        </p:spPr>
      </p:pic>
    </p:spTree>
    <p:extLst>
      <p:ext uri="{BB962C8B-B14F-4D97-AF65-F5344CB8AC3E}">
        <p14:creationId xmlns:p14="http://schemas.microsoft.com/office/powerpoint/2010/main" val="1838991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3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34" name="Straight Connector 3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23466E"/>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CCA7025-12D4-224F-BD1C-266C3CF236BF}"/>
              </a:ext>
            </a:extLst>
          </p:cNvPr>
          <p:cNvSpPr>
            <a:spLocks noGrp="1"/>
          </p:cNvSpPr>
          <p:nvPr>
            <p:ph type="title"/>
          </p:nvPr>
        </p:nvSpPr>
        <p:spPr>
          <a:xfrm>
            <a:off x="1109980" y="4277356"/>
            <a:ext cx="9966960" cy="1560320"/>
          </a:xfrm>
        </p:spPr>
        <p:txBody>
          <a:bodyPr vert="horz" lIns="91440" tIns="45720" rIns="91440" bIns="45720" rtlCol="0" anchor="b">
            <a:normAutofit/>
          </a:bodyPr>
          <a:lstStyle/>
          <a:p>
            <a:pPr algn="ctr"/>
            <a:r>
              <a:rPr lang="en-US" sz="5800" dirty="0">
                <a:solidFill>
                  <a:srgbClr val="23466E"/>
                </a:solidFill>
              </a:rPr>
              <a:t>Professionalism past…</a:t>
            </a:r>
          </a:p>
        </p:txBody>
      </p:sp>
      <p:pic>
        <p:nvPicPr>
          <p:cNvPr id="4" name="Content Placeholder 3" descr="A group of people standing in front of a building&#10;&#10;Description automatically generated">
            <a:extLst>
              <a:ext uri="{FF2B5EF4-FFF2-40B4-BE49-F238E27FC236}">
                <a16:creationId xmlns:a16="http://schemas.microsoft.com/office/drawing/2014/main" id="{EABA1BEF-5701-2840-BE31-0D8DCB2ED67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5116" r="1" b="36703"/>
          <a:stretch/>
        </p:blipFill>
        <p:spPr>
          <a:xfrm>
            <a:off x="243840" y="256540"/>
            <a:ext cx="11704320" cy="3764276"/>
          </a:xfrm>
          <a:prstGeom prst="rect">
            <a:avLst/>
          </a:prstGeom>
        </p:spPr>
      </p:pic>
    </p:spTree>
    <p:extLst>
      <p:ext uri="{BB962C8B-B14F-4D97-AF65-F5344CB8AC3E}">
        <p14:creationId xmlns:p14="http://schemas.microsoft.com/office/powerpoint/2010/main" val="866999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A5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44" name="Straight Connector 4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3A575B"/>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109980" y="4277356"/>
            <a:ext cx="9966960" cy="1560320"/>
          </a:xfrm>
        </p:spPr>
        <p:txBody>
          <a:bodyPr vert="horz" lIns="91440" tIns="45720" rIns="91440" bIns="45720" rtlCol="0" anchor="b">
            <a:normAutofit/>
          </a:bodyPr>
          <a:lstStyle/>
          <a:p>
            <a:pPr algn="ctr"/>
            <a:r>
              <a:rPr lang="en-US" sz="5800" dirty="0">
                <a:solidFill>
                  <a:srgbClr val="3A575B"/>
                </a:solidFill>
              </a:rPr>
              <a:t>Professionalism future…</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15966" r="1" b="15968"/>
          <a:stretch/>
        </p:blipFill>
        <p:spPr>
          <a:xfrm>
            <a:off x="243840" y="256540"/>
            <a:ext cx="11704320" cy="3764276"/>
          </a:xfrm>
          <a:prstGeom prst="rect">
            <a:avLst/>
          </a:prstGeom>
        </p:spPr>
      </p:pic>
    </p:spTree>
    <p:extLst>
      <p:ext uri="{BB962C8B-B14F-4D97-AF65-F5344CB8AC3E}">
        <p14:creationId xmlns:p14="http://schemas.microsoft.com/office/powerpoint/2010/main" val="360031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72BF4-3694-0D40-A493-F6E56163F4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8F5E54-EEC8-B34F-807C-54C59DC234BC}"/>
              </a:ext>
            </a:extLst>
          </p:cNvPr>
          <p:cNvSpPr>
            <a:spLocks noGrp="1"/>
          </p:cNvSpPr>
          <p:nvPr>
            <p:ph idx="1"/>
          </p:nvPr>
        </p:nvSpPr>
        <p:spPr/>
        <p:txBody>
          <a:bodyPr/>
          <a:lstStyle/>
          <a:p>
            <a:r>
              <a:rPr lang="en-US" dirty="0"/>
              <a:t>EQUIVALENT IMAGES FOR RSI, OTHER DEPARTMENTS</a:t>
            </a:r>
          </a:p>
        </p:txBody>
      </p:sp>
    </p:spTree>
    <p:extLst>
      <p:ext uri="{BB962C8B-B14F-4D97-AF65-F5344CB8AC3E}">
        <p14:creationId xmlns:p14="http://schemas.microsoft.com/office/powerpoint/2010/main" val="2081843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115568" y="548640"/>
            <a:ext cx="10168128" cy="1179576"/>
          </a:xfrm>
        </p:spPr>
        <p:txBody>
          <a:bodyPr>
            <a:normAutofit/>
          </a:bodyPr>
          <a:lstStyle/>
          <a:p>
            <a:r>
              <a:rPr lang="en-US" sz="4000"/>
              <a:t>What’s the same?</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1115568" y="2481943"/>
            <a:ext cx="10168128" cy="3695020"/>
          </a:xfrm>
        </p:spPr>
        <p:txBody>
          <a:bodyPr>
            <a:normAutofit lnSpcReduction="10000"/>
          </a:bodyPr>
          <a:lstStyle/>
          <a:p>
            <a:pPr marL="0" indent="0">
              <a:buNone/>
            </a:pPr>
            <a:endParaRPr lang="en-US" sz="2000" dirty="0"/>
          </a:p>
          <a:p>
            <a:pPr marL="0" indent="0">
              <a:buNone/>
            </a:pPr>
            <a:r>
              <a:rPr lang="en-US" sz="2000" dirty="0"/>
              <a:t>Professional and University Regulatory/</a:t>
            </a:r>
            <a:r>
              <a:rPr lang="en-US" sz="2000" dirty="0" err="1"/>
              <a:t>Labour</a:t>
            </a:r>
            <a:r>
              <a:rPr lang="en-US" sz="2000" dirty="0"/>
              <a:t> Frameworks</a:t>
            </a:r>
          </a:p>
          <a:p>
            <a:pPr marL="0" indent="0">
              <a:buNone/>
            </a:pPr>
            <a:r>
              <a:rPr lang="en-US" sz="2000" dirty="0"/>
              <a:t>Codes of Ethics</a:t>
            </a:r>
          </a:p>
          <a:p>
            <a:pPr marL="0" indent="0">
              <a:buNone/>
            </a:pPr>
            <a:r>
              <a:rPr lang="en-US" sz="2000" dirty="0"/>
              <a:t>Generation Gaps vs Cohort/Developmental/Individual Characteristics  – myth and reality</a:t>
            </a:r>
          </a:p>
          <a:p>
            <a:pPr marL="0" indent="0">
              <a:buNone/>
            </a:pPr>
            <a:r>
              <a:rPr lang="en-US" sz="2000" dirty="0"/>
              <a:t>Importance of Role Modelling</a:t>
            </a:r>
          </a:p>
          <a:p>
            <a:pPr marL="0" indent="0">
              <a:buNone/>
            </a:pPr>
            <a:r>
              <a:rPr lang="en-US" sz="2000" dirty="0"/>
              <a:t>Majority adhere</a:t>
            </a:r>
          </a:p>
          <a:p>
            <a:pPr marL="0" indent="0">
              <a:buNone/>
            </a:pPr>
            <a:r>
              <a:rPr lang="en-US" sz="2000" dirty="0"/>
              <a:t>Minority don’t</a:t>
            </a:r>
          </a:p>
          <a:p>
            <a:pPr marL="0" indent="0">
              <a:buNone/>
            </a:pPr>
            <a:endParaRPr lang="en-US" sz="2000" dirty="0"/>
          </a:p>
          <a:p>
            <a:pPr marL="0" indent="0">
              <a:buNone/>
            </a:pPr>
            <a:endParaRPr lang="en-US" sz="2000" dirty="0"/>
          </a:p>
          <a:p>
            <a:pPr marL="0" indent="0">
              <a:buNone/>
            </a:pPr>
            <a:r>
              <a:rPr lang="en-US" sz="2000" dirty="0"/>
              <a:t>			</a:t>
            </a:r>
          </a:p>
        </p:txBody>
      </p:sp>
    </p:spTree>
    <p:extLst>
      <p:ext uri="{BB962C8B-B14F-4D97-AF65-F5344CB8AC3E}">
        <p14:creationId xmlns:p14="http://schemas.microsoft.com/office/powerpoint/2010/main" val="3981444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2468898-5A6E-4D55-85EC-308E785EE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768" y="411480"/>
            <a:ext cx="11201400" cy="1106424"/>
          </a:xfrm>
        </p:spPr>
        <p:txBody>
          <a:bodyPr>
            <a:normAutofit/>
          </a:bodyPr>
          <a:lstStyle/>
          <a:p>
            <a:r>
              <a:rPr lang="en-US" sz="3600"/>
              <a:t>What’s different?</a:t>
            </a:r>
          </a:p>
        </p:txBody>
      </p:sp>
      <p:sp>
        <p:nvSpPr>
          <p:cNvPr id="19" name="Rectangle 18">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845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7" name="Graphic 6" descr="Group">
            <a:extLst>
              <a:ext uri="{FF2B5EF4-FFF2-40B4-BE49-F238E27FC236}">
                <a16:creationId xmlns:a16="http://schemas.microsoft.com/office/drawing/2014/main" id="{69571031-C2B4-4A45-8B57-294ED70222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22476" y="1719072"/>
            <a:ext cx="4517136" cy="4517136"/>
          </a:xfrm>
          <a:prstGeom prst="rect">
            <a:avLst/>
          </a:prstGeom>
        </p:spPr>
      </p:pic>
      <p:sp useBgFill="1">
        <p:nvSpPr>
          <p:cNvPr id="21" name="Rectangle 20">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7938752" y="2020824"/>
            <a:ext cx="3455097" cy="3959352"/>
          </a:xfrm>
        </p:spPr>
        <p:txBody>
          <a:bodyPr anchor="ctr">
            <a:normAutofit/>
          </a:bodyPr>
          <a:lstStyle/>
          <a:p>
            <a:pPr marL="0" indent="0">
              <a:buNone/>
            </a:pPr>
            <a:r>
              <a:rPr lang="en-US" sz="1800" dirty="0" err="1"/>
              <a:t>Millenials</a:t>
            </a:r>
            <a:r>
              <a:rPr lang="en-US" sz="1800" dirty="0"/>
              <a:t>/Gen Z – cohort experiences</a:t>
            </a:r>
          </a:p>
          <a:p>
            <a:pPr lvl="1">
              <a:buFont typeface="Wingdings" pitchFamily="2" charset="2"/>
              <a:buChar char="§"/>
            </a:pPr>
            <a:r>
              <a:rPr lang="en-US" sz="1800" dirty="0"/>
              <a:t>Me Too</a:t>
            </a:r>
          </a:p>
          <a:p>
            <a:pPr lvl="1">
              <a:buFont typeface="Wingdings" pitchFamily="2" charset="2"/>
              <a:buChar char="§"/>
            </a:pPr>
            <a:r>
              <a:rPr lang="en-US" sz="1800" dirty="0"/>
              <a:t>Black Lives Matter</a:t>
            </a:r>
          </a:p>
          <a:p>
            <a:pPr lvl="1">
              <a:buFont typeface="Wingdings" pitchFamily="2" charset="2"/>
              <a:buChar char="§"/>
            </a:pPr>
            <a:r>
              <a:rPr lang="en-US" sz="1800" dirty="0"/>
              <a:t>TRC</a:t>
            </a:r>
          </a:p>
          <a:p>
            <a:pPr lvl="1">
              <a:buFont typeface="Wingdings" pitchFamily="2" charset="2"/>
              <a:buChar char="§"/>
            </a:pPr>
            <a:r>
              <a:rPr lang="en-US" sz="1800" dirty="0"/>
              <a:t>Financial pressures</a:t>
            </a:r>
          </a:p>
          <a:p>
            <a:pPr lvl="1">
              <a:buFont typeface="Wingdings" pitchFamily="2" charset="2"/>
              <a:buChar char="§"/>
            </a:pPr>
            <a:r>
              <a:rPr lang="en-US" sz="1800" dirty="0"/>
              <a:t>Flattened hierarchy</a:t>
            </a:r>
          </a:p>
          <a:p>
            <a:pPr>
              <a:buFont typeface="Wingdings" pitchFamily="2" charset="2"/>
              <a:buChar char="§"/>
            </a:pPr>
            <a:r>
              <a:rPr lang="en-US" sz="1800" dirty="0"/>
              <a:t>Speaking Up on Learner Mistreatment</a:t>
            </a:r>
          </a:p>
          <a:p>
            <a:pPr>
              <a:buFont typeface="Wingdings" pitchFamily="2" charset="2"/>
              <a:buChar char="§"/>
            </a:pPr>
            <a:r>
              <a:rPr lang="en-US" sz="1800" dirty="0"/>
              <a:t>Pit Crews not Cowboys*</a:t>
            </a:r>
          </a:p>
          <a:p>
            <a:pPr>
              <a:buFont typeface="Wingdings" pitchFamily="2" charset="2"/>
              <a:buChar char="§"/>
            </a:pPr>
            <a:r>
              <a:rPr lang="en-US" sz="1800" dirty="0"/>
              <a:t>Culture Wars</a:t>
            </a:r>
          </a:p>
          <a:p>
            <a:pPr>
              <a:buFont typeface="Wingdings" pitchFamily="2" charset="2"/>
              <a:buChar char="§"/>
            </a:pPr>
            <a:r>
              <a:rPr lang="en-US" sz="1800" dirty="0"/>
              <a:t>Focus on Wellness &amp; Burnout</a:t>
            </a:r>
          </a:p>
          <a:p>
            <a:pPr marL="0" indent="0">
              <a:buNone/>
            </a:pPr>
            <a:endParaRPr lang="en-US" sz="1800" dirty="0"/>
          </a:p>
        </p:txBody>
      </p:sp>
    </p:spTree>
    <p:extLst>
      <p:ext uri="{BB962C8B-B14F-4D97-AF65-F5344CB8AC3E}">
        <p14:creationId xmlns:p14="http://schemas.microsoft.com/office/powerpoint/2010/main" val="326101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utdoor, reptile, flying, snow&#10;&#10;Description automatically generated">
            <a:extLst>
              <a:ext uri="{FF2B5EF4-FFF2-40B4-BE49-F238E27FC236}">
                <a16:creationId xmlns:a16="http://schemas.microsoft.com/office/drawing/2014/main" id="{17BD08D7-FCC1-3B4B-BBA6-E81904C67FF5}"/>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8764" r="18768" b="2"/>
          <a:stretch/>
        </p:blipFill>
        <p:spPr>
          <a:xfrm>
            <a:off x="5797543" y="10"/>
            <a:ext cx="6394152" cy="6857990"/>
          </a:xfrm>
          <a:prstGeom prst="rect">
            <a:avLst/>
          </a:prstGeom>
        </p:spPr>
      </p:pic>
      <p:pic>
        <p:nvPicPr>
          <p:cNvPr id="35" name="Picture 34">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p:cNvSpPr>
            <a:spLocks noGrp="1"/>
          </p:cNvSpPr>
          <p:nvPr>
            <p:ph type="title"/>
          </p:nvPr>
        </p:nvSpPr>
        <p:spPr>
          <a:xfrm>
            <a:off x="804998" y="798445"/>
            <a:ext cx="4803636" cy="1311664"/>
          </a:xfrm>
        </p:spPr>
        <p:txBody>
          <a:bodyPr>
            <a:normAutofit/>
          </a:bodyPr>
          <a:lstStyle/>
          <a:p>
            <a:r>
              <a:rPr lang="en-US" sz="4100" dirty="0">
                <a:solidFill>
                  <a:srgbClr val="000000"/>
                </a:solidFill>
              </a:rPr>
              <a:t>Refreshing our professional values…</a:t>
            </a:r>
          </a:p>
        </p:txBody>
      </p:sp>
      <p:sp>
        <p:nvSpPr>
          <p:cNvPr id="3" name="Content Placeholder 2">
            <a:extLst>
              <a:ext uri="{FF2B5EF4-FFF2-40B4-BE49-F238E27FC236}">
                <a16:creationId xmlns:a16="http://schemas.microsoft.com/office/drawing/2014/main" id="{BE7B19F6-D948-BF4E-A88F-C39286F2707C}"/>
              </a:ext>
            </a:extLst>
          </p:cNvPr>
          <p:cNvSpPr>
            <a:spLocks noGrp="1"/>
          </p:cNvSpPr>
          <p:nvPr>
            <p:ph idx="1"/>
          </p:nvPr>
        </p:nvSpPr>
        <p:spPr>
          <a:xfrm>
            <a:off x="804997" y="2272143"/>
            <a:ext cx="4706803" cy="3788830"/>
          </a:xfrm>
        </p:spPr>
        <p:txBody>
          <a:bodyPr anchor="ctr">
            <a:normAutofit/>
          </a:bodyPr>
          <a:lstStyle/>
          <a:p>
            <a:r>
              <a:rPr lang="en-US" sz="2400" dirty="0">
                <a:solidFill>
                  <a:srgbClr val="000000"/>
                </a:solidFill>
              </a:rPr>
              <a:t>Psychological Safety</a:t>
            </a:r>
          </a:p>
          <a:p>
            <a:r>
              <a:rPr lang="en-US" sz="2400" dirty="0">
                <a:solidFill>
                  <a:srgbClr val="000000"/>
                </a:solidFill>
              </a:rPr>
              <a:t>Cultural Safety</a:t>
            </a:r>
          </a:p>
          <a:p>
            <a:r>
              <a:rPr lang="en-US" sz="2400" dirty="0">
                <a:solidFill>
                  <a:srgbClr val="000000"/>
                </a:solidFill>
              </a:rPr>
              <a:t>Organizational Justice</a:t>
            </a:r>
          </a:p>
          <a:p>
            <a:r>
              <a:rPr lang="en-US" sz="2400" dirty="0">
                <a:solidFill>
                  <a:srgbClr val="000000"/>
                </a:solidFill>
              </a:rPr>
              <a:t>Wellness</a:t>
            </a:r>
          </a:p>
        </p:txBody>
      </p:sp>
    </p:spTree>
    <p:extLst>
      <p:ext uri="{BB962C8B-B14F-4D97-AF65-F5344CB8AC3E}">
        <p14:creationId xmlns:p14="http://schemas.microsoft.com/office/powerpoint/2010/main" val="34145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1792" y="1161288"/>
            <a:ext cx="3602736" cy="4526280"/>
          </a:xfrm>
        </p:spPr>
        <p:txBody>
          <a:bodyPr>
            <a:normAutofit/>
          </a:bodyPr>
          <a:lstStyle/>
          <a:p>
            <a:r>
              <a:rPr lang="en-US" sz="4000"/>
              <a:t>Why link PV and Wellness?</a:t>
            </a:r>
            <a:br>
              <a:rPr lang="en-US" sz="4000"/>
            </a:br>
            <a:r>
              <a:rPr lang="en-US" sz="4000"/>
              <a:t>					</a:t>
            </a:r>
            <a:br>
              <a:rPr lang="en-US" sz="4000"/>
            </a:br>
            <a:r>
              <a:rPr lang="en-US" sz="4000"/>
              <a:t>						“Think ill before evil…”</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5434149" y="932688"/>
            <a:ext cx="5916603" cy="4992624"/>
          </a:xfrm>
        </p:spPr>
        <p:txBody>
          <a:bodyPr anchor="ctr">
            <a:normAutofit fontScale="92500" lnSpcReduction="10000"/>
          </a:bodyPr>
          <a:lstStyle/>
          <a:p>
            <a:pPr marL="0" indent="0">
              <a:buNone/>
            </a:pPr>
            <a:endParaRPr lang="en-US" sz="1700" dirty="0"/>
          </a:p>
          <a:p>
            <a:pPr marL="0" indent="0">
              <a:buNone/>
            </a:pPr>
            <a:endParaRPr lang="en-US" sz="1700" dirty="0"/>
          </a:p>
          <a:p>
            <a:pPr marL="0" indent="0">
              <a:buNone/>
            </a:pPr>
            <a:r>
              <a:rPr lang="en-US" sz="2400" dirty="0"/>
              <a:t>Mental health challenges contribute to:</a:t>
            </a:r>
          </a:p>
          <a:p>
            <a:pPr lvl="1"/>
            <a:r>
              <a:rPr lang="en-US" dirty="0"/>
              <a:t>Increased Absenteeism</a:t>
            </a:r>
          </a:p>
          <a:p>
            <a:pPr lvl="1"/>
            <a:r>
              <a:rPr lang="en-US" dirty="0"/>
              <a:t>Impaired Work Performance</a:t>
            </a:r>
          </a:p>
          <a:p>
            <a:pPr lvl="1"/>
            <a:r>
              <a:rPr lang="en-US" dirty="0"/>
              <a:t>Negative Staff Attitudes and </a:t>
            </a:r>
            <a:r>
              <a:rPr lang="en-US" dirty="0" err="1"/>
              <a:t>Behaviours</a:t>
            </a:r>
            <a:endParaRPr lang="en-US" dirty="0"/>
          </a:p>
          <a:p>
            <a:pPr lvl="1"/>
            <a:r>
              <a:rPr lang="en-US" dirty="0"/>
              <a:t>Impaired Relationships at Work</a:t>
            </a:r>
          </a:p>
          <a:p>
            <a:pPr lvl="1"/>
            <a:endParaRPr lang="en-US" dirty="0"/>
          </a:p>
          <a:p>
            <a:pPr lvl="1"/>
            <a:endParaRPr lang="en-US" dirty="0"/>
          </a:p>
          <a:p>
            <a:pPr lvl="1"/>
            <a:endParaRPr lang="en-US" dirty="0"/>
          </a:p>
          <a:p>
            <a:pPr lvl="1"/>
            <a:endParaRPr lang="en-US" dirty="0"/>
          </a:p>
          <a:p>
            <a:pPr lvl="1"/>
            <a:endParaRPr lang="en-US" dirty="0"/>
          </a:p>
          <a:p>
            <a:pPr marL="1371600" lvl="3" indent="0">
              <a:buNone/>
            </a:pPr>
            <a:r>
              <a:rPr lang="en-US" sz="2400" dirty="0"/>
              <a:t>					</a:t>
            </a:r>
          </a:p>
          <a:p>
            <a:pPr marL="1371600" lvl="3" indent="0">
              <a:buNone/>
            </a:pPr>
            <a:r>
              <a:rPr lang="en-US" sz="2400" dirty="0"/>
              <a:t>World Health Organization, “Mental Health and Work”, 2000</a:t>
            </a:r>
          </a:p>
          <a:p>
            <a:pPr lvl="1"/>
            <a:endParaRPr lang="en-US" sz="1700" dirty="0"/>
          </a:p>
        </p:txBody>
      </p:sp>
    </p:spTree>
    <p:extLst>
      <p:ext uri="{BB962C8B-B14F-4D97-AF65-F5344CB8AC3E}">
        <p14:creationId xmlns:p14="http://schemas.microsoft.com/office/powerpoint/2010/main" val="3358010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115568" y="548640"/>
            <a:ext cx="10168128" cy="1179576"/>
          </a:xfrm>
        </p:spPr>
        <p:txBody>
          <a:bodyPr>
            <a:normAutofit/>
          </a:bodyPr>
          <a:lstStyle/>
          <a:p>
            <a:r>
              <a:rPr lang="en-US" sz="4000"/>
              <a:t>How do we get to where we need to go?</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1115568" y="2481943"/>
            <a:ext cx="10168128" cy="3695020"/>
          </a:xfrm>
        </p:spPr>
        <p:txBody>
          <a:bodyPr>
            <a:normAutofit/>
          </a:bodyPr>
          <a:lstStyle/>
          <a:p>
            <a:r>
              <a:rPr lang="en-US" sz="2200" dirty="0"/>
              <a:t>Implement Organizational Justice framework to ensure organizational accountability</a:t>
            </a:r>
          </a:p>
          <a:p>
            <a:endParaRPr lang="en-US" sz="2200" dirty="0"/>
          </a:p>
          <a:p>
            <a:r>
              <a:rPr lang="en-US" sz="2200" dirty="0"/>
              <a:t>Create robust disclosure/reporting pathways for breaches of professional standards which align with Natural Justice</a:t>
            </a:r>
          </a:p>
          <a:p>
            <a:endParaRPr lang="en-US" sz="2200" dirty="0"/>
          </a:p>
          <a:p>
            <a:r>
              <a:rPr lang="en-US" sz="2200" dirty="0"/>
              <a:t>Renew our professional values to include wellness, anti-racism, EDI, TRC</a:t>
            </a:r>
          </a:p>
          <a:p>
            <a:endParaRPr lang="en-US" sz="2200" dirty="0"/>
          </a:p>
          <a:p>
            <a:r>
              <a:rPr lang="en-US" sz="2200" dirty="0"/>
              <a:t>Support (and enforce) psychologically safe educational spaces and workplaces</a:t>
            </a:r>
          </a:p>
          <a:p>
            <a:endParaRPr lang="en-US" sz="2200" dirty="0"/>
          </a:p>
          <a:p>
            <a:endParaRPr lang="en-US" sz="2200" dirty="0"/>
          </a:p>
          <a:p>
            <a:pPr marL="0" indent="0">
              <a:buNone/>
            </a:pPr>
            <a:endParaRPr lang="en-US" sz="2200" dirty="0"/>
          </a:p>
        </p:txBody>
      </p:sp>
    </p:spTree>
    <p:extLst>
      <p:ext uri="{BB962C8B-B14F-4D97-AF65-F5344CB8AC3E}">
        <p14:creationId xmlns:p14="http://schemas.microsoft.com/office/powerpoint/2010/main" val="555538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012A4-1EAC-DF45-8B21-784E34B5890C}"/>
              </a:ext>
            </a:extLst>
          </p:cNvPr>
          <p:cNvSpPr>
            <a:spLocks noGrp="1"/>
          </p:cNvSpPr>
          <p:nvPr>
            <p:ph type="title"/>
          </p:nvPr>
        </p:nvSpPr>
        <p:spPr>
          <a:xfrm>
            <a:off x="838200" y="365125"/>
            <a:ext cx="10515600" cy="1325563"/>
          </a:xfrm>
        </p:spPr>
        <p:txBody>
          <a:bodyPr>
            <a:normAutofit/>
          </a:bodyPr>
          <a:lstStyle/>
          <a:p>
            <a:pPr algn="ctr"/>
            <a:r>
              <a:rPr lang="en-US" dirty="0"/>
              <a:t>Organizational Justice Framework</a:t>
            </a:r>
            <a:endParaRPr lang="en-US"/>
          </a:p>
        </p:txBody>
      </p:sp>
      <p:graphicFrame>
        <p:nvGraphicFramePr>
          <p:cNvPr id="5" name="Content Placeholder 2">
            <a:extLst>
              <a:ext uri="{FF2B5EF4-FFF2-40B4-BE49-F238E27FC236}">
                <a16:creationId xmlns:a16="http://schemas.microsoft.com/office/drawing/2014/main" id="{7F94C0DF-80B9-4D3C-BAED-5B7F8BAB27EC}"/>
              </a:ext>
            </a:extLst>
          </p:cNvPr>
          <p:cNvGraphicFramePr>
            <a:graphicFrameLocks noGrp="1"/>
          </p:cNvGraphicFramePr>
          <p:nvPr>
            <p:ph idx="1"/>
            <p:extLst>
              <p:ext uri="{D42A27DB-BD31-4B8C-83A1-F6EECF244321}">
                <p14:modId xmlns:p14="http://schemas.microsoft.com/office/powerpoint/2010/main" val="2296251515"/>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3758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97F18FDD-DF8A-4C49-BA50-DFC1D5C333A9}"/>
              </a:ext>
            </a:extLst>
          </p:cNvPr>
          <p:cNvPicPr>
            <a:picLocks noGrp="1" noChangeAspect="1"/>
          </p:cNvPicPr>
          <p:nvPr>
            <p:ph idx="1"/>
          </p:nvPr>
        </p:nvPicPr>
        <p:blipFill>
          <a:blip r:embed="rId3"/>
          <a:stretch>
            <a:fillRect/>
          </a:stretch>
        </p:blipFill>
        <p:spPr>
          <a:xfrm>
            <a:off x="4038600" y="1405119"/>
            <a:ext cx="7188199" cy="4044373"/>
          </a:xfrm>
          <a:prstGeom prst="rect">
            <a:avLst/>
          </a:prstGeom>
        </p:spPr>
      </p:pic>
    </p:spTree>
    <p:extLst>
      <p:ext uri="{BB962C8B-B14F-4D97-AF65-F5344CB8AC3E}">
        <p14:creationId xmlns:p14="http://schemas.microsoft.com/office/powerpoint/2010/main" val="2800995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EA7326F-493E-0C4C-ACBC-37C996840E07}"/>
              </a:ext>
            </a:extLst>
          </p:cNvPr>
          <p:cNvSpPr>
            <a:spLocks noGrp="1"/>
          </p:cNvSpPr>
          <p:nvPr>
            <p:ph type="title"/>
          </p:nvPr>
        </p:nvSpPr>
        <p:spPr>
          <a:xfrm>
            <a:off x="621792" y="1161288"/>
            <a:ext cx="3602736" cy="4526280"/>
          </a:xfrm>
        </p:spPr>
        <p:txBody>
          <a:bodyPr>
            <a:normAutofit/>
          </a:bodyPr>
          <a:lstStyle/>
          <a:p>
            <a:r>
              <a:rPr lang="en-US" sz="4000" dirty="0"/>
              <a:t>Why Does Organizational Justice Matter?</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62AA86F-3AA9-5143-A669-335067E6A187}"/>
              </a:ext>
            </a:extLst>
          </p:cNvPr>
          <p:cNvSpPr>
            <a:spLocks noGrp="1"/>
          </p:cNvSpPr>
          <p:nvPr>
            <p:ph idx="1"/>
          </p:nvPr>
        </p:nvSpPr>
        <p:spPr>
          <a:xfrm>
            <a:off x="5433269" y="1501099"/>
            <a:ext cx="5916603" cy="4992624"/>
          </a:xfrm>
        </p:spPr>
        <p:txBody>
          <a:bodyPr anchor="ctr">
            <a:normAutofit fontScale="92500" lnSpcReduction="10000"/>
          </a:bodyPr>
          <a:lstStyle/>
          <a:p>
            <a:r>
              <a:rPr lang="en-CA" sz="2400" dirty="0"/>
              <a:t>association between perceived justice and wellbeing amongst physicians in Finland (</a:t>
            </a:r>
            <a:r>
              <a:rPr lang="en-CA" sz="2400" dirty="0" err="1"/>
              <a:t>Elovainio</a:t>
            </a:r>
            <a:r>
              <a:rPr lang="en-CA" sz="2400" dirty="0"/>
              <a:t> et al., 2015)</a:t>
            </a:r>
          </a:p>
          <a:p>
            <a:endParaRPr lang="en-CA" sz="2400" dirty="0"/>
          </a:p>
          <a:p>
            <a:r>
              <a:rPr lang="en-CA" sz="2400" dirty="0"/>
              <a:t>ratings of interactional justice from Canadian nurses showed those with greater feelings of respect had greater job satisfaction, lower emotional exhaustion (</a:t>
            </a:r>
            <a:r>
              <a:rPr lang="en-CA" sz="2400" dirty="0" err="1"/>
              <a:t>Laschinger</a:t>
            </a:r>
            <a:r>
              <a:rPr lang="en-CA" sz="2400" dirty="0"/>
              <a:t>, 2004)</a:t>
            </a:r>
          </a:p>
          <a:p>
            <a:pPr marL="0" indent="0">
              <a:buNone/>
            </a:pPr>
            <a:endParaRPr lang="en-CA" sz="2400" dirty="0"/>
          </a:p>
          <a:p>
            <a:r>
              <a:rPr lang="en-CA" sz="2400" dirty="0"/>
              <a:t>perceptions of justice in scientific workplaces (organizational justice) are positively associated with self-report of "ideal" behaviors and negatively associated with self-report of misbehavior and misconduct (Martinson et al., 2010)</a:t>
            </a:r>
          </a:p>
          <a:p>
            <a:endParaRPr lang="en-CA" sz="2000" dirty="0"/>
          </a:p>
          <a:p>
            <a:endParaRPr lang="en-CA" sz="2000" dirty="0"/>
          </a:p>
          <a:p>
            <a:endParaRPr lang="en-US" sz="2000" dirty="0"/>
          </a:p>
        </p:txBody>
      </p:sp>
    </p:spTree>
    <p:extLst>
      <p:ext uri="{BB962C8B-B14F-4D97-AF65-F5344CB8AC3E}">
        <p14:creationId xmlns:p14="http://schemas.microsoft.com/office/powerpoint/2010/main" val="2863222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Freeform: Shape 28">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Freeform: Shape 30">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33370F0-C026-E84A-9D10-88AFA58A6C9C}"/>
              </a:ext>
            </a:extLst>
          </p:cNvPr>
          <p:cNvSpPr>
            <a:spLocks noGrp="1"/>
          </p:cNvSpPr>
          <p:nvPr>
            <p:ph type="title"/>
          </p:nvPr>
        </p:nvSpPr>
        <p:spPr>
          <a:xfrm>
            <a:off x="621792" y="1161288"/>
            <a:ext cx="3602736" cy="4526280"/>
          </a:xfrm>
        </p:spPr>
        <p:txBody>
          <a:bodyPr>
            <a:normAutofit/>
          </a:bodyPr>
          <a:lstStyle/>
          <a:p>
            <a:r>
              <a:rPr lang="en-US" sz="3400"/>
              <a:t>Natural Justice/Procedural Fairness</a:t>
            </a:r>
          </a:p>
        </p:txBody>
      </p:sp>
      <p:sp>
        <p:nvSpPr>
          <p:cNvPr id="33" name="Rectangle 32">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3" name="Content Placeholder 2">
            <a:extLst>
              <a:ext uri="{FF2B5EF4-FFF2-40B4-BE49-F238E27FC236}">
                <a16:creationId xmlns:a16="http://schemas.microsoft.com/office/drawing/2014/main" id="{89311743-F4BC-4C8B-BF97-F6FBEEF3DA3C}"/>
              </a:ext>
            </a:extLst>
          </p:cNvPr>
          <p:cNvGraphicFramePr>
            <a:graphicFrameLocks noGrp="1"/>
          </p:cNvGraphicFramePr>
          <p:nvPr>
            <p:ph idx="1"/>
            <p:extLst>
              <p:ext uri="{D42A27DB-BD31-4B8C-83A1-F6EECF244321}">
                <p14:modId xmlns:p14="http://schemas.microsoft.com/office/powerpoint/2010/main" val="2469221445"/>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0436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EC5A2E8-7ED9-4C4B-82CA-D170F3C059FF}"/>
              </a:ext>
            </a:extLst>
          </p:cNvPr>
          <p:cNvSpPr>
            <a:spLocks noGrp="1"/>
          </p:cNvSpPr>
          <p:nvPr>
            <p:ph type="title"/>
          </p:nvPr>
        </p:nvSpPr>
        <p:spPr>
          <a:xfrm>
            <a:off x="621792" y="1161288"/>
            <a:ext cx="3602736" cy="4526280"/>
          </a:xfrm>
        </p:spPr>
        <p:txBody>
          <a:bodyPr>
            <a:normAutofit/>
          </a:bodyPr>
          <a:lstStyle/>
          <a:p>
            <a:pPr marL="0" indent="0"/>
            <a:br>
              <a:rPr lang="en-CA" sz="4000"/>
            </a:br>
            <a:r>
              <a:rPr lang="en-CA" sz="4000"/>
              <a:t>Natural justice: three key principles </a:t>
            </a:r>
            <a:br>
              <a:rPr lang="en-CA" sz="4000"/>
            </a:br>
            <a:br>
              <a:rPr lang="en-CA" sz="4000"/>
            </a:br>
            <a:endParaRPr lang="en-US" sz="4000"/>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F804D41-3878-D442-A02C-BD39FAA2C590}"/>
              </a:ext>
            </a:extLst>
          </p:cNvPr>
          <p:cNvSpPr>
            <a:spLocks noGrp="1"/>
          </p:cNvSpPr>
          <p:nvPr>
            <p:ph idx="1"/>
          </p:nvPr>
        </p:nvSpPr>
        <p:spPr>
          <a:xfrm>
            <a:off x="5434149" y="932688"/>
            <a:ext cx="5916603" cy="4992624"/>
          </a:xfrm>
        </p:spPr>
        <p:txBody>
          <a:bodyPr anchor="ctr">
            <a:normAutofit fontScale="77500" lnSpcReduction="20000"/>
          </a:bodyPr>
          <a:lstStyle/>
          <a:p>
            <a:pPr lvl="1"/>
            <a:endParaRPr lang="en-CA" sz="800" dirty="0"/>
          </a:p>
          <a:p>
            <a:pPr lvl="1"/>
            <a:endParaRPr lang="en-CA" sz="800" dirty="0"/>
          </a:p>
          <a:p>
            <a:pPr lvl="1"/>
            <a:endParaRPr lang="en-CA" sz="800" dirty="0"/>
          </a:p>
          <a:p>
            <a:pPr lvl="1"/>
            <a:endParaRPr lang="en-CA" sz="800" dirty="0"/>
          </a:p>
          <a:p>
            <a:pPr lvl="1"/>
            <a:endParaRPr lang="en-CA" sz="800" dirty="0"/>
          </a:p>
          <a:p>
            <a:pPr lvl="1"/>
            <a:endParaRPr lang="en-CA" sz="800" dirty="0"/>
          </a:p>
          <a:p>
            <a:pPr lvl="1"/>
            <a:endParaRPr lang="en-CA" sz="800" dirty="0"/>
          </a:p>
          <a:p>
            <a:pPr lvl="1"/>
            <a:endParaRPr lang="en-CA" sz="800" dirty="0"/>
          </a:p>
          <a:p>
            <a:pPr lvl="1"/>
            <a:endParaRPr lang="en-CA" sz="3600" dirty="0"/>
          </a:p>
          <a:p>
            <a:pPr lvl="1"/>
            <a:endParaRPr lang="en-CA" sz="3600" dirty="0"/>
          </a:p>
          <a:p>
            <a:pPr lvl="1"/>
            <a:r>
              <a:rPr lang="en-CA" sz="3600" dirty="0"/>
              <a:t>the right to be heard </a:t>
            </a:r>
          </a:p>
          <a:p>
            <a:pPr marL="457200" lvl="1" indent="0">
              <a:buNone/>
            </a:pPr>
            <a:endParaRPr lang="en-CA" sz="3600" dirty="0"/>
          </a:p>
          <a:p>
            <a:pPr lvl="1"/>
            <a:r>
              <a:rPr lang="en-CA" sz="3600" dirty="0"/>
              <a:t>the right for adjudicators to be free from bias</a:t>
            </a:r>
          </a:p>
          <a:p>
            <a:pPr marL="457200" lvl="1" indent="0">
              <a:buNone/>
            </a:pPr>
            <a:endParaRPr lang="en-CA" sz="3600" dirty="0"/>
          </a:p>
          <a:p>
            <a:pPr lvl="1"/>
            <a:r>
              <a:rPr lang="en-CA" sz="3600" dirty="0"/>
              <a:t>the right to receive reasons for any decision</a:t>
            </a:r>
          </a:p>
          <a:p>
            <a:pPr marL="0" indent="0">
              <a:buNone/>
            </a:pPr>
            <a:br>
              <a:rPr lang="en-CA" sz="3600" dirty="0"/>
            </a:br>
            <a:r>
              <a:rPr lang="en-CA" sz="3600" dirty="0"/>
              <a:t> </a:t>
            </a:r>
          </a:p>
          <a:p>
            <a:pPr marL="0" indent="0">
              <a:buNone/>
            </a:pPr>
            <a:endParaRPr lang="en-CA" sz="800" dirty="0"/>
          </a:p>
          <a:p>
            <a:pPr marL="0" indent="0">
              <a:buNone/>
            </a:pPr>
            <a:endParaRPr lang="en-CA" sz="800" dirty="0"/>
          </a:p>
          <a:p>
            <a:pPr marL="0" indent="0">
              <a:buNone/>
            </a:pPr>
            <a:endParaRPr lang="it-IT" sz="800" dirty="0"/>
          </a:p>
          <a:p>
            <a:pPr marL="0" indent="0">
              <a:buNone/>
            </a:pPr>
            <a:endParaRPr lang="it-IT" sz="800" dirty="0"/>
          </a:p>
          <a:p>
            <a:pPr marL="0" indent="0">
              <a:buNone/>
            </a:pPr>
            <a:endParaRPr lang="it-IT" sz="800" dirty="0"/>
          </a:p>
          <a:p>
            <a:pPr marL="0" indent="0">
              <a:buNone/>
            </a:pPr>
            <a:endParaRPr lang="it-IT" sz="800" dirty="0"/>
          </a:p>
          <a:p>
            <a:pPr marL="0" indent="0">
              <a:buNone/>
            </a:pPr>
            <a:endParaRPr lang="it-IT" sz="2200" dirty="0"/>
          </a:p>
          <a:p>
            <a:endParaRPr lang="en-US" sz="800" dirty="0"/>
          </a:p>
        </p:txBody>
      </p:sp>
    </p:spTree>
    <p:extLst>
      <p:ext uri="{BB962C8B-B14F-4D97-AF65-F5344CB8AC3E}">
        <p14:creationId xmlns:p14="http://schemas.microsoft.com/office/powerpoint/2010/main" val="2131953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F4499D-766D-8A4C-99D2-7EA6B9EDB636}"/>
              </a:ext>
            </a:extLst>
          </p:cNvPr>
          <p:cNvSpPr>
            <a:spLocks noGrp="1"/>
          </p:cNvSpPr>
          <p:nvPr>
            <p:ph type="title"/>
          </p:nvPr>
        </p:nvSpPr>
        <p:spPr>
          <a:xfrm>
            <a:off x="621792" y="1161288"/>
            <a:ext cx="3602736" cy="4526280"/>
          </a:xfrm>
        </p:spPr>
        <p:txBody>
          <a:bodyPr>
            <a:normAutofit/>
          </a:bodyPr>
          <a:lstStyle/>
          <a:p>
            <a:r>
              <a:rPr lang="en-US" sz="4000" dirty="0"/>
              <a:t>Key FOM Policies</a:t>
            </a:r>
            <a:br>
              <a:rPr lang="en-US" sz="4000" dirty="0"/>
            </a:br>
            <a:r>
              <a:rPr lang="en-US" sz="4000" dirty="0"/>
              <a:t>(clinical medical faculty)</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A600FB1-D1B0-3448-BD00-165D971A590D}"/>
              </a:ext>
            </a:extLst>
          </p:cNvPr>
          <p:cNvSpPr>
            <a:spLocks noGrp="1"/>
          </p:cNvSpPr>
          <p:nvPr>
            <p:ph idx="1"/>
          </p:nvPr>
        </p:nvSpPr>
        <p:spPr>
          <a:xfrm>
            <a:off x="5434149" y="932688"/>
            <a:ext cx="5916603" cy="4992624"/>
          </a:xfrm>
        </p:spPr>
        <p:txBody>
          <a:bodyPr anchor="ctr">
            <a:normAutofit/>
          </a:bodyPr>
          <a:lstStyle/>
          <a:p>
            <a:r>
              <a:rPr lang="en-CA" sz="2000" dirty="0"/>
              <a:t>The </a:t>
            </a:r>
            <a:r>
              <a:rPr lang="en-CA" sz="2000" u="sng" dirty="0"/>
              <a:t>Policy for Clinical Faculty</a:t>
            </a:r>
            <a:r>
              <a:rPr lang="en-CA" sz="2000" dirty="0"/>
              <a:t>  sets out relationships among physicians, the university, and hospitals generally; and mandates rights of clinical (MD) faculty to academic freedom and fair treatment; </a:t>
            </a:r>
          </a:p>
          <a:p>
            <a:r>
              <a:rPr lang="en-CA" sz="2000" dirty="0"/>
              <a:t>The accompanying </a:t>
            </a:r>
            <a:r>
              <a:rPr lang="en-CA" sz="2000" u="sng" dirty="0"/>
              <a:t>Procedures</a:t>
            </a:r>
            <a:r>
              <a:rPr lang="en-CA" sz="2000" dirty="0"/>
              <a:t> </a:t>
            </a:r>
            <a:r>
              <a:rPr lang="en-CA" sz="2000" u="sng" dirty="0"/>
              <a:t>Manual</a:t>
            </a:r>
            <a:r>
              <a:rPr lang="en-CA" sz="2000" dirty="0"/>
              <a:t>  for the Policy of Clinical Faculty describes in detail faculty and university responsibilities, and the structures and processes that enable faculty rights;</a:t>
            </a:r>
          </a:p>
          <a:p>
            <a:r>
              <a:rPr lang="en-CA" sz="2000" u="sng" dirty="0"/>
              <a:t>Standards of Professional Behaviour for Medical Clinical Faculty</a:t>
            </a:r>
          </a:p>
          <a:p>
            <a:endParaRPr lang="en-CA" sz="2000" dirty="0"/>
          </a:p>
          <a:p>
            <a:endParaRPr lang="en-US" sz="2000" dirty="0"/>
          </a:p>
        </p:txBody>
      </p:sp>
    </p:spTree>
    <p:extLst>
      <p:ext uri="{BB962C8B-B14F-4D97-AF65-F5344CB8AC3E}">
        <p14:creationId xmlns:p14="http://schemas.microsoft.com/office/powerpoint/2010/main" val="2303441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1792" y="1161288"/>
            <a:ext cx="3602736" cy="4526280"/>
          </a:xfrm>
        </p:spPr>
        <p:txBody>
          <a:bodyPr>
            <a:normAutofit/>
          </a:bodyPr>
          <a:lstStyle/>
          <a:p>
            <a:r>
              <a:rPr lang="en-US" sz="4000" dirty="0"/>
              <a:t>Standards of Professional </a:t>
            </a:r>
            <a:r>
              <a:rPr lang="en-US" sz="4000" dirty="0" err="1"/>
              <a:t>Behaviour</a:t>
            </a:r>
            <a:r>
              <a:rPr lang="en-US" sz="4000" dirty="0"/>
              <a:t> for Medical Faculty (revised April 2020):</a:t>
            </a:r>
            <a:br>
              <a:rPr lang="en-US" sz="4000" dirty="0"/>
            </a:br>
            <a:br>
              <a:rPr lang="en-US" sz="4000" dirty="0"/>
            </a:br>
            <a:r>
              <a:rPr lang="en-US" sz="4000" dirty="0"/>
              <a:t> What’s new?</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5434149" y="932688"/>
            <a:ext cx="5916603" cy="4992624"/>
          </a:xfrm>
        </p:spPr>
        <p:txBody>
          <a:bodyPr anchor="ctr">
            <a:normAutofit/>
          </a:bodyPr>
          <a:lstStyle/>
          <a:p>
            <a:r>
              <a:rPr lang="en-US" sz="2000"/>
              <a:t>Clarification of roles; emphasis on collaboration with clinical partners</a:t>
            </a:r>
          </a:p>
          <a:p>
            <a:r>
              <a:rPr lang="en-US" sz="2000"/>
              <a:t>Increased emphasis on EDI, TRC</a:t>
            </a:r>
          </a:p>
          <a:p>
            <a:r>
              <a:rPr lang="en-US" sz="2000"/>
              <a:t>Removal of overlapping content</a:t>
            </a:r>
          </a:p>
          <a:p>
            <a:r>
              <a:rPr lang="en-US" sz="2000"/>
              <a:t>Compliance with University’s Sexual Violence and Harassment Policy</a:t>
            </a:r>
          </a:p>
          <a:p>
            <a:r>
              <a:rPr lang="en-US" sz="2000"/>
              <a:t> Disclosure vs reporting</a:t>
            </a:r>
          </a:p>
          <a:p>
            <a:r>
              <a:rPr lang="en-US" sz="2000"/>
              <a:t>Recognition of impact of power imbalances</a:t>
            </a:r>
          </a:p>
          <a:p>
            <a:r>
              <a:rPr lang="en-US" sz="2000"/>
              <a:t>Emphasis on safety for those disclosing</a:t>
            </a:r>
          </a:p>
          <a:p>
            <a:r>
              <a:rPr lang="en-US" sz="2000"/>
              <a:t>Increased focus on monitoring and responding to retaliation</a:t>
            </a:r>
          </a:p>
          <a:p>
            <a:endParaRPr lang="en-US" sz="2000"/>
          </a:p>
          <a:p>
            <a:endParaRPr lang="en-US" sz="2000"/>
          </a:p>
        </p:txBody>
      </p:sp>
    </p:spTree>
    <p:extLst>
      <p:ext uri="{BB962C8B-B14F-4D97-AF65-F5344CB8AC3E}">
        <p14:creationId xmlns:p14="http://schemas.microsoft.com/office/powerpoint/2010/main" val="2476305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7CCD1C0-DC89-FF4F-946B-5364BD21ADB5}"/>
              </a:ext>
            </a:extLst>
          </p:cNvPr>
          <p:cNvSpPr>
            <a:spLocks noGrp="1"/>
          </p:cNvSpPr>
          <p:nvPr>
            <p:ph type="title"/>
          </p:nvPr>
        </p:nvSpPr>
        <p:spPr>
          <a:xfrm>
            <a:off x="621792" y="1161288"/>
            <a:ext cx="3602736" cy="4526280"/>
          </a:xfrm>
        </p:spPr>
        <p:txBody>
          <a:bodyPr>
            <a:normAutofit/>
          </a:bodyPr>
          <a:lstStyle/>
          <a:p>
            <a:r>
              <a:rPr lang="en-US" sz="4000" dirty="0"/>
              <a:t>Key Regulatory Policies:</a:t>
            </a:r>
            <a:br>
              <a:rPr lang="en-US" sz="4000" dirty="0"/>
            </a:br>
            <a:r>
              <a:rPr lang="en-US" sz="4000" dirty="0"/>
              <a:t>(CPSO) </a:t>
            </a:r>
            <a:br>
              <a:rPr lang="en-US" sz="4000" dirty="0"/>
            </a:br>
            <a:endParaRPr lang="en-US" sz="4000" dirty="0"/>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8A801FD-C7D3-964D-8A02-81D28FF68A24}"/>
              </a:ext>
            </a:extLst>
          </p:cNvPr>
          <p:cNvSpPr>
            <a:spLocks noGrp="1"/>
          </p:cNvSpPr>
          <p:nvPr>
            <p:ph idx="1"/>
          </p:nvPr>
        </p:nvSpPr>
        <p:spPr>
          <a:xfrm>
            <a:off x="5434149" y="932688"/>
            <a:ext cx="5916603" cy="4992624"/>
          </a:xfrm>
        </p:spPr>
        <p:txBody>
          <a:bodyPr anchor="ctr">
            <a:normAutofit/>
          </a:bodyPr>
          <a:lstStyle/>
          <a:p>
            <a:endParaRPr lang="en-US" sz="2000"/>
          </a:p>
          <a:p>
            <a:r>
              <a:rPr lang="en-US" sz="2000"/>
              <a:t>Physician Behaviour in the Professional Environment</a:t>
            </a:r>
          </a:p>
          <a:p>
            <a:r>
              <a:rPr lang="en-US" sz="2000"/>
              <a:t>Professional Responsiblities in Postgraduate Medical Education</a:t>
            </a:r>
          </a:p>
          <a:p>
            <a:r>
              <a:rPr lang="en-US" sz="2000"/>
              <a:t>Professional Responsiblities in Undergraduate Medical Education</a:t>
            </a:r>
          </a:p>
          <a:p>
            <a:r>
              <a:rPr lang="en-US" sz="2000"/>
              <a:t>Social Media – Appropriate Use by Physicians</a:t>
            </a:r>
          </a:p>
          <a:p>
            <a:r>
              <a:rPr lang="en-US" sz="2000"/>
              <a:t>Mandatory and permissive reporting</a:t>
            </a:r>
          </a:p>
        </p:txBody>
      </p:sp>
    </p:spTree>
    <p:extLst>
      <p:ext uri="{BB962C8B-B14F-4D97-AF65-F5344CB8AC3E}">
        <p14:creationId xmlns:p14="http://schemas.microsoft.com/office/powerpoint/2010/main" val="2037750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2CAD48-25ED-2242-868B-771DF00A6D99}"/>
              </a:ext>
            </a:extLst>
          </p:cNvPr>
          <p:cNvSpPr>
            <a:spLocks noGrp="1"/>
          </p:cNvSpPr>
          <p:nvPr>
            <p:ph type="title"/>
          </p:nvPr>
        </p:nvSpPr>
        <p:spPr>
          <a:xfrm>
            <a:off x="621792" y="1161288"/>
            <a:ext cx="3602736" cy="4526280"/>
          </a:xfrm>
        </p:spPr>
        <p:txBody>
          <a:bodyPr>
            <a:normAutofit/>
          </a:bodyPr>
          <a:lstStyle/>
          <a:p>
            <a:r>
              <a:rPr lang="en-US" sz="4000"/>
              <a:t>Key Policies: </a:t>
            </a:r>
            <a:br>
              <a:rPr lang="en-US" sz="4000"/>
            </a:br>
            <a:r>
              <a:rPr lang="en-US" sz="4000"/>
              <a:t>(University)</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1596E4E-7A81-1841-A6B1-2F39BE828BD5}"/>
              </a:ext>
            </a:extLst>
          </p:cNvPr>
          <p:cNvSpPr>
            <a:spLocks noGrp="1"/>
          </p:cNvSpPr>
          <p:nvPr>
            <p:ph idx="1"/>
          </p:nvPr>
        </p:nvSpPr>
        <p:spPr>
          <a:xfrm>
            <a:off x="5434149" y="932688"/>
            <a:ext cx="5916603" cy="4992624"/>
          </a:xfrm>
        </p:spPr>
        <p:txBody>
          <a:bodyPr anchor="ctr">
            <a:normAutofit/>
          </a:bodyPr>
          <a:lstStyle/>
          <a:p>
            <a:pPr marL="0" indent="0">
              <a:buNone/>
            </a:pPr>
            <a:r>
              <a:rPr lang="en-CA" sz="1700" dirty="0"/>
              <a:t>Other broader University of Toronto policies are relevant to  all faculty within the Faculty of Medicine: </a:t>
            </a:r>
          </a:p>
          <a:p>
            <a:pPr marL="0" indent="0">
              <a:buNone/>
            </a:pPr>
            <a:r>
              <a:rPr lang="en-CA" sz="1700" dirty="0"/>
              <a:t> </a:t>
            </a:r>
          </a:p>
          <a:p>
            <a:pPr marL="0" indent="0">
              <a:buNone/>
            </a:pPr>
            <a:r>
              <a:rPr lang="en-CA" sz="1700" dirty="0"/>
              <a:t>Policy on Sexual Violence and Harassment and the related Protocol with Affiliated </a:t>
            </a:r>
            <a:r>
              <a:rPr lang="en-CA" sz="1700" u="sng" dirty="0"/>
              <a:t>Sites</a:t>
            </a:r>
            <a:r>
              <a:rPr lang="en-CA" sz="1700" dirty="0"/>
              <a:t>  </a:t>
            </a:r>
          </a:p>
          <a:p>
            <a:pPr marL="0" indent="0">
              <a:buNone/>
            </a:pPr>
            <a:r>
              <a:rPr lang="en-CA" sz="1700" dirty="0"/>
              <a:t>Relationships with Industry and the Educational Environment in Undergraduate and Postgraduate and Undergraduate Medical </a:t>
            </a:r>
            <a:r>
              <a:rPr lang="en-CA" sz="1700" u="sng" dirty="0"/>
              <a:t>Education</a:t>
            </a:r>
            <a:r>
              <a:rPr lang="en-CA" sz="1700" dirty="0"/>
              <a:t> </a:t>
            </a:r>
          </a:p>
          <a:p>
            <a:pPr marL="0" indent="0">
              <a:buNone/>
            </a:pPr>
            <a:r>
              <a:rPr lang="en-CA" sz="1700" dirty="0"/>
              <a:t>Policy on Ethical Conduct in </a:t>
            </a:r>
            <a:r>
              <a:rPr lang="en-CA" sz="1700" u="sng" dirty="0"/>
              <a:t>Research</a:t>
            </a:r>
            <a:r>
              <a:rPr lang="en-CA" sz="1700" dirty="0"/>
              <a:t> </a:t>
            </a:r>
          </a:p>
          <a:p>
            <a:pPr marL="0" indent="0">
              <a:buNone/>
            </a:pPr>
            <a:r>
              <a:rPr lang="en-CA" sz="1700" dirty="0"/>
              <a:t>Code of Behaviour on Academic Matters </a:t>
            </a:r>
          </a:p>
          <a:p>
            <a:pPr marL="0" indent="0">
              <a:buNone/>
            </a:pPr>
            <a:r>
              <a:rPr lang="en-CA" sz="1700" dirty="0"/>
              <a:t>Statement on Prohibited Discrimination and Discriminatory </a:t>
            </a:r>
            <a:r>
              <a:rPr lang="en-CA" sz="1700" u="sng" dirty="0"/>
              <a:t>Harassment</a:t>
            </a:r>
            <a:r>
              <a:rPr lang="en-CA" sz="1700" dirty="0"/>
              <a:t>  </a:t>
            </a:r>
          </a:p>
          <a:p>
            <a:pPr marL="0" indent="0">
              <a:buNone/>
            </a:pPr>
            <a:r>
              <a:rPr lang="en-CA" sz="1700" dirty="0"/>
              <a:t>Framework for Addressing Allegations of Research Misconduct, included the related Addendum for affiliated Health </a:t>
            </a:r>
            <a:r>
              <a:rPr lang="en-CA" sz="1700" u="sng" dirty="0"/>
              <a:t>Sites</a:t>
            </a:r>
            <a:r>
              <a:rPr lang="en-CA" sz="1700" dirty="0"/>
              <a:t> </a:t>
            </a:r>
          </a:p>
          <a:p>
            <a:pPr marL="0" indent="0">
              <a:buNone/>
            </a:pPr>
            <a:r>
              <a:rPr lang="en-CA" sz="1700" dirty="0"/>
              <a:t> </a:t>
            </a:r>
          </a:p>
          <a:p>
            <a:pPr marL="0" indent="0">
              <a:buNone/>
            </a:pPr>
            <a:r>
              <a:rPr lang="en-CA" sz="1700" dirty="0"/>
              <a:t> </a:t>
            </a:r>
            <a:endParaRPr lang="en-US" sz="1700" dirty="0"/>
          </a:p>
        </p:txBody>
      </p:sp>
    </p:spTree>
    <p:extLst>
      <p:ext uri="{BB962C8B-B14F-4D97-AF65-F5344CB8AC3E}">
        <p14:creationId xmlns:p14="http://schemas.microsoft.com/office/powerpoint/2010/main" val="1953304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FD2FFFF-2B75-324B-A886-A9FFF3C7E35F}"/>
              </a:ext>
            </a:extLst>
          </p:cNvPr>
          <p:cNvSpPr>
            <a:spLocks noGrp="1"/>
          </p:cNvSpPr>
          <p:nvPr>
            <p:ph type="title"/>
          </p:nvPr>
        </p:nvSpPr>
        <p:spPr>
          <a:xfrm>
            <a:off x="621792" y="1161288"/>
            <a:ext cx="3602736" cy="4526280"/>
          </a:xfrm>
        </p:spPr>
        <p:txBody>
          <a:bodyPr>
            <a:normAutofit/>
          </a:bodyPr>
          <a:lstStyle/>
          <a:p>
            <a:r>
              <a:rPr lang="en-US" sz="4000" dirty="0"/>
              <a:t>Consultation</a:t>
            </a:r>
            <a:br>
              <a:rPr lang="en-US" sz="4000" dirty="0"/>
            </a:br>
            <a:r>
              <a:rPr lang="en-US" sz="4000" dirty="0"/>
              <a:t>Resources: </a:t>
            </a:r>
            <a:br>
              <a:rPr lang="en-US" sz="4000" dirty="0"/>
            </a:br>
            <a:r>
              <a:rPr lang="en-US" sz="4000" dirty="0"/>
              <a:t>(University)</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807F024-41DA-914E-8039-174751E0EFED}"/>
              </a:ext>
            </a:extLst>
          </p:cNvPr>
          <p:cNvSpPr>
            <a:spLocks noGrp="1"/>
          </p:cNvSpPr>
          <p:nvPr>
            <p:ph idx="1"/>
          </p:nvPr>
        </p:nvSpPr>
        <p:spPr>
          <a:xfrm>
            <a:off x="5434149" y="932688"/>
            <a:ext cx="5916603" cy="4992624"/>
          </a:xfrm>
        </p:spPr>
        <p:txBody>
          <a:bodyPr anchor="ctr">
            <a:normAutofit/>
          </a:bodyPr>
          <a:lstStyle/>
          <a:p>
            <a:r>
              <a:rPr lang="en-US" sz="1700" dirty="0"/>
              <a:t>FOM Director of Professional Values</a:t>
            </a:r>
          </a:p>
          <a:p>
            <a:r>
              <a:rPr lang="en-US" sz="1700" b="1" dirty="0"/>
              <a:t>Faculty Advocate (Medical Clinical faculty)</a:t>
            </a:r>
          </a:p>
          <a:p>
            <a:r>
              <a:rPr lang="en-US" sz="1700" dirty="0"/>
              <a:t>FOM Director of Learner Experience*</a:t>
            </a:r>
          </a:p>
          <a:p>
            <a:r>
              <a:rPr lang="en-US" sz="1700" dirty="0"/>
              <a:t>FOM Legal Counsel</a:t>
            </a:r>
          </a:p>
          <a:p>
            <a:r>
              <a:rPr lang="en-US" sz="1700" dirty="0"/>
              <a:t>FOM Faculty Wellness Lead</a:t>
            </a:r>
          </a:p>
          <a:p>
            <a:r>
              <a:rPr lang="en-US" sz="1700" dirty="0"/>
              <a:t>Department Chair, Vice Chairs</a:t>
            </a:r>
          </a:p>
          <a:p>
            <a:r>
              <a:rPr lang="en-US" sz="1700" dirty="0"/>
              <a:t>University Division Directors</a:t>
            </a:r>
          </a:p>
          <a:p>
            <a:r>
              <a:rPr lang="en-US" sz="1700" dirty="0"/>
              <a:t>FOM Office of Inclusion and Diversity</a:t>
            </a:r>
          </a:p>
          <a:p>
            <a:r>
              <a:rPr lang="en-US" sz="1700" dirty="0"/>
              <a:t>U of T Centre for Sexual Violence, Prevention, and Support Centre</a:t>
            </a:r>
          </a:p>
          <a:p>
            <a:r>
              <a:rPr lang="en-US" sz="1700" dirty="0"/>
              <a:t>U of T Anti-Racism Office</a:t>
            </a:r>
          </a:p>
          <a:p>
            <a:r>
              <a:rPr lang="en-US" sz="1700" dirty="0"/>
              <a:t>U of T Centre for Teaching Support and Innovation</a:t>
            </a:r>
          </a:p>
          <a:p>
            <a:r>
              <a:rPr lang="en-US" sz="1700" dirty="0"/>
              <a:t>FOM Centre For Faculty Development</a:t>
            </a:r>
          </a:p>
          <a:p>
            <a:r>
              <a:rPr lang="en-US" sz="1700" dirty="0"/>
              <a:t>Coaching resources</a:t>
            </a:r>
          </a:p>
          <a:p>
            <a:endParaRPr lang="en-US" sz="1700" dirty="0"/>
          </a:p>
        </p:txBody>
      </p:sp>
    </p:spTree>
    <p:extLst>
      <p:ext uri="{BB962C8B-B14F-4D97-AF65-F5344CB8AC3E}">
        <p14:creationId xmlns:p14="http://schemas.microsoft.com/office/powerpoint/2010/main" val="3523502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21B8BC-E935-F64F-8E73-E95DF554AA4E}"/>
              </a:ext>
            </a:extLst>
          </p:cNvPr>
          <p:cNvSpPr>
            <a:spLocks noGrp="1"/>
          </p:cNvSpPr>
          <p:nvPr>
            <p:ph type="title"/>
          </p:nvPr>
        </p:nvSpPr>
        <p:spPr>
          <a:xfrm>
            <a:off x="621792" y="1161288"/>
            <a:ext cx="3602736" cy="4526280"/>
          </a:xfrm>
        </p:spPr>
        <p:txBody>
          <a:bodyPr>
            <a:normAutofit/>
          </a:bodyPr>
          <a:lstStyle/>
          <a:p>
            <a:r>
              <a:rPr lang="en-US" sz="4000" dirty="0"/>
              <a:t>Consultation Resources: </a:t>
            </a:r>
            <a:br>
              <a:rPr lang="en-US" sz="4000" dirty="0"/>
            </a:br>
            <a:r>
              <a:rPr lang="en-US" sz="4000" dirty="0"/>
              <a:t>(clinical sites)</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6D28C12-1B42-0C48-8EA8-A6163B7CF6E8}"/>
              </a:ext>
            </a:extLst>
          </p:cNvPr>
          <p:cNvSpPr>
            <a:spLocks noGrp="1"/>
          </p:cNvSpPr>
          <p:nvPr>
            <p:ph idx="1"/>
          </p:nvPr>
        </p:nvSpPr>
        <p:spPr>
          <a:xfrm>
            <a:off x="5434149" y="932688"/>
            <a:ext cx="5916603" cy="4992624"/>
          </a:xfrm>
        </p:spPr>
        <p:txBody>
          <a:bodyPr anchor="ctr">
            <a:normAutofit/>
          </a:bodyPr>
          <a:lstStyle/>
          <a:p>
            <a:r>
              <a:rPr lang="en-US" sz="2000"/>
              <a:t>Hospital Chief</a:t>
            </a:r>
          </a:p>
          <a:p>
            <a:r>
              <a:rPr lang="en-US" sz="2000"/>
              <a:t>Hospital Division Director</a:t>
            </a:r>
          </a:p>
          <a:p>
            <a:r>
              <a:rPr lang="en-US" sz="2000"/>
              <a:t>VP Medical</a:t>
            </a:r>
          </a:p>
          <a:p>
            <a:r>
              <a:rPr lang="en-US" sz="2000"/>
              <a:t>VP Education</a:t>
            </a:r>
          </a:p>
          <a:p>
            <a:r>
              <a:rPr lang="en-US" sz="2000"/>
              <a:t>VP Legal</a:t>
            </a:r>
          </a:p>
          <a:p>
            <a:r>
              <a:rPr lang="en-US" sz="2000"/>
              <a:t>HR</a:t>
            </a:r>
          </a:p>
        </p:txBody>
      </p:sp>
    </p:spTree>
    <p:extLst>
      <p:ext uri="{BB962C8B-B14F-4D97-AF65-F5344CB8AC3E}">
        <p14:creationId xmlns:p14="http://schemas.microsoft.com/office/powerpoint/2010/main" val="1391458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man, skiing, kite, air&#10;&#10;Description automatically generated">
            <a:extLst>
              <a:ext uri="{FF2B5EF4-FFF2-40B4-BE49-F238E27FC236}">
                <a16:creationId xmlns:a16="http://schemas.microsoft.com/office/drawing/2014/main" id="{10C21567-4150-694D-8A59-1CA6C3E27D8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6812" r="2500" b="1"/>
          <a:stretch/>
        </p:blipFill>
        <p:spPr>
          <a:xfrm>
            <a:off x="5101771" y="10"/>
            <a:ext cx="7094361" cy="6857989"/>
          </a:xfrm>
          <a:prstGeom prst="rect">
            <a:avLst/>
          </a:prstGeom>
        </p:spPr>
      </p:pic>
      <p:sp>
        <p:nvSpPr>
          <p:cNvPr id="19" name="Rectangle 18">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c 20">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67A584-C915-4D4D-864A-87FDF56D80D8}"/>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4700">
                <a:solidFill>
                  <a:srgbClr val="FFFFFF"/>
                </a:solidFill>
              </a:rPr>
              <a:t>Why link PV with psychological safety?</a:t>
            </a:r>
          </a:p>
        </p:txBody>
      </p:sp>
      <p:sp>
        <p:nvSpPr>
          <p:cNvPr id="23" name="Oval 22">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B1C06D1-E8A8-C943-BC79-7241989BCA96}"/>
              </a:ext>
            </a:extLst>
          </p:cNvPr>
          <p:cNvSpPr/>
          <p:nvPr/>
        </p:nvSpPr>
        <p:spPr>
          <a:xfrm>
            <a:off x="4476728" y="6488668"/>
            <a:ext cx="1791837" cy="369332"/>
          </a:xfrm>
          <a:prstGeom prst="rect">
            <a:avLst/>
          </a:prstGeom>
        </p:spPr>
        <p:txBody>
          <a:bodyPr wrap="none">
            <a:spAutoFit/>
          </a:bodyPr>
          <a:lstStyle/>
          <a:p>
            <a:r>
              <a:rPr lang="en-CA" dirty="0">
                <a:solidFill>
                  <a:srgbClr val="FFFFFF"/>
                </a:solidFill>
                <a:latin typeface="Lato"/>
              </a:rPr>
              <a:t>erhui1979/iStock</a:t>
            </a:r>
            <a:endParaRPr lang="en-US" dirty="0"/>
          </a:p>
        </p:txBody>
      </p:sp>
    </p:spTree>
    <p:extLst>
      <p:ext uri="{BB962C8B-B14F-4D97-AF65-F5344CB8AC3E}">
        <p14:creationId xmlns:p14="http://schemas.microsoft.com/office/powerpoint/2010/main" val="670659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6DE9A97-5E69-0445-A58C-88EFDAFD803B}"/>
              </a:ext>
            </a:extLst>
          </p:cNvPr>
          <p:cNvSpPr>
            <a:spLocks noGrp="1"/>
          </p:cNvSpPr>
          <p:nvPr>
            <p:ph type="title"/>
          </p:nvPr>
        </p:nvSpPr>
        <p:spPr>
          <a:xfrm>
            <a:off x="621792" y="1161288"/>
            <a:ext cx="3602736" cy="4526280"/>
          </a:xfrm>
        </p:spPr>
        <p:txBody>
          <a:bodyPr>
            <a:normAutofit/>
          </a:bodyPr>
          <a:lstStyle/>
          <a:p>
            <a:r>
              <a:rPr lang="en-US" sz="4000" dirty="0"/>
              <a:t>	5-Minute Psychological Safety Audit</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8C7267E-DDF0-EE4C-A82D-FB8F205CEBC3}"/>
              </a:ext>
            </a:extLst>
          </p:cNvPr>
          <p:cNvSpPr>
            <a:spLocks noGrp="1"/>
          </p:cNvSpPr>
          <p:nvPr>
            <p:ph idx="1"/>
          </p:nvPr>
        </p:nvSpPr>
        <p:spPr>
          <a:xfrm>
            <a:off x="5434149" y="932688"/>
            <a:ext cx="5916603" cy="4992624"/>
          </a:xfrm>
        </p:spPr>
        <p:txBody>
          <a:bodyPr anchor="ctr">
            <a:normAutofit fontScale="70000" lnSpcReduction="20000"/>
          </a:bodyPr>
          <a:lstStyle/>
          <a:p>
            <a:endParaRPr lang="en-US" sz="1100" dirty="0"/>
          </a:p>
          <a:p>
            <a:r>
              <a:rPr lang="en-US" sz="2600" dirty="0"/>
              <a:t>If you make a mistake in this team will it be held against you?</a:t>
            </a:r>
          </a:p>
          <a:p>
            <a:r>
              <a:rPr lang="en-US" sz="2600" dirty="0"/>
              <a:t>Are the members of this team able to bring up problems and tough issues?</a:t>
            </a:r>
          </a:p>
          <a:p>
            <a:r>
              <a:rPr lang="en-US" sz="2600" dirty="0"/>
              <a:t>Do people on this team sometimes reject others for being different?</a:t>
            </a:r>
          </a:p>
          <a:p>
            <a:r>
              <a:rPr lang="en-US" sz="2600" dirty="0"/>
              <a:t>Is it safe to take a risk on this team?</a:t>
            </a:r>
          </a:p>
          <a:p>
            <a:r>
              <a:rPr lang="en-US" sz="2600" dirty="0"/>
              <a:t>Is it difficult to ask other members of this team for help?</a:t>
            </a:r>
          </a:p>
          <a:p>
            <a:r>
              <a:rPr lang="en-US" sz="2600" dirty="0"/>
              <a:t>Would anyone on the team deliberately act in a way that undermines efforts?</a:t>
            </a:r>
          </a:p>
          <a:p>
            <a:r>
              <a:rPr lang="en-US" sz="2600" dirty="0"/>
              <a:t>Working with members of this team, are unique talents and skills valued and utilized? </a:t>
            </a:r>
          </a:p>
          <a:p>
            <a:pPr marL="0" indent="0">
              <a:buNone/>
            </a:pPr>
            <a:endParaRPr lang="en-US" sz="2600" dirty="0"/>
          </a:p>
          <a:p>
            <a:pPr marL="0" indent="0">
              <a:buNone/>
            </a:pPr>
            <a:endParaRPr lang="en-US" sz="1800" dirty="0"/>
          </a:p>
          <a:p>
            <a:pPr marL="0" indent="0">
              <a:buNone/>
            </a:pPr>
            <a:r>
              <a:rPr lang="en-US" sz="1800" dirty="0"/>
              <a:t>				</a:t>
            </a:r>
          </a:p>
          <a:p>
            <a:pPr marL="1828800" lvl="4" indent="0">
              <a:buNone/>
            </a:pPr>
            <a:r>
              <a:rPr lang="en-US" sz="1100" dirty="0"/>
              <a:t>				 </a:t>
            </a:r>
            <a:r>
              <a:rPr lang="en-US" sz="1500" dirty="0"/>
              <a:t>Edmonson, A. (1999) Psychological Safety and Learning </a:t>
            </a:r>
            <a:r>
              <a:rPr lang="en-US" sz="1500" dirty="0" err="1"/>
              <a:t>Behaviour</a:t>
            </a:r>
            <a:r>
              <a:rPr lang="en-US" sz="1500" dirty="0"/>
              <a:t> in Work Teams, Admin Sci Quarterly, 44; 350-383</a:t>
            </a:r>
          </a:p>
          <a:p>
            <a:endParaRPr lang="en-US" sz="1100" dirty="0"/>
          </a:p>
          <a:p>
            <a:pPr lvl="8"/>
            <a:endParaRPr lang="en-US" sz="1100" dirty="0"/>
          </a:p>
        </p:txBody>
      </p:sp>
    </p:spTree>
    <p:extLst>
      <p:ext uri="{BB962C8B-B14F-4D97-AF65-F5344CB8AC3E}">
        <p14:creationId xmlns:p14="http://schemas.microsoft.com/office/powerpoint/2010/main" val="2138976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1792" y="1161288"/>
            <a:ext cx="3602736" cy="4526280"/>
          </a:xfrm>
        </p:spPr>
        <p:txBody>
          <a:bodyPr>
            <a:normAutofit/>
          </a:bodyPr>
          <a:lstStyle/>
          <a:p>
            <a:r>
              <a:rPr lang="en-US" sz="4000"/>
              <a:t>Psychological Safety: Leadership</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5434149" y="932688"/>
            <a:ext cx="5916603" cy="4992624"/>
          </a:xfrm>
        </p:spPr>
        <p:txBody>
          <a:bodyPr anchor="ctr">
            <a:normAutofit/>
          </a:bodyPr>
          <a:lstStyle/>
          <a:p>
            <a:pPr marL="0" indent="0">
              <a:buNone/>
            </a:pPr>
            <a:r>
              <a:rPr lang="en-CA" sz="2400" dirty="0"/>
              <a:t>Three essential actions described for leaders and institutions to establish psychological safety: </a:t>
            </a:r>
          </a:p>
          <a:p>
            <a:pPr marL="514350" indent="-514350">
              <a:buAutoNum type="arabicParenR"/>
            </a:pPr>
            <a:r>
              <a:rPr lang="en-CA" sz="2400" dirty="0"/>
              <a:t>frame work as a shared learning problem where we face uncertainty and interdependence </a:t>
            </a:r>
          </a:p>
          <a:p>
            <a:pPr marL="514350" indent="-514350">
              <a:buAutoNum type="arabicParenR"/>
            </a:pPr>
            <a:r>
              <a:rPr lang="en-CA" sz="2400" dirty="0"/>
              <a:t>acknowledge own fallibility</a:t>
            </a:r>
          </a:p>
          <a:p>
            <a:pPr marL="514350" indent="-514350">
              <a:buAutoNum type="arabicParenR"/>
            </a:pPr>
            <a:r>
              <a:rPr lang="en-CA" sz="2400" dirty="0"/>
              <a:t>model curiosity</a:t>
            </a:r>
          </a:p>
          <a:p>
            <a:pPr marL="514350" indent="-514350">
              <a:buAutoNum type="arabicParenR"/>
            </a:pPr>
            <a:r>
              <a:rPr lang="en-CA" sz="2400" dirty="0"/>
              <a:t>Lead with courage</a:t>
            </a:r>
          </a:p>
          <a:p>
            <a:pPr marL="514350" indent="-514350">
              <a:buAutoNum type="arabicParenR"/>
            </a:pPr>
            <a:r>
              <a:rPr lang="en-CA" sz="2400" dirty="0"/>
              <a:t>Invite connections</a:t>
            </a:r>
            <a:endParaRPr lang="en-US" sz="2400" dirty="0"/>
          </a:p>
          <a:p>
            <a:endParaRPr lang="en-US" sz="2000" dirty="0"/>
          </a:p>
        </p:txBody>
      </p:sp>
    </p:spTree>
    <p:extLst>
      <p:ext uri="{BB962C8B-B14F-4D97-AF65-F5344CB8AC3E}">
        <p14:creationId xmlns:p14="http://schemas.microsoft.com/office/powerpoint/2010/main" val="3112924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blue, bird, table, pair&#10;&#10;Description automatically generated">
            <a:extLst>
              <a:ext uri="{FF2B5EF4-FFF2-40B4-BE49-F238E27FC236}">
                <a16:creationId xmlns:a16="http://schemas.microsoft.com/office/drawing/2014/main" id="{00F957B3-5999-C641-AA66-E43073ECDB5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6356" r="26491" b="1"/>
          <a:stretch/>
        </p:blipFill>
        <p:spPr>
          <a:xfrm>
            <a:off x="5101771" y="10"/>
            <a:ext cx="7094361" cy="6857989"/>
          </a:xfrm>
          <a:prstGeom prst="rect">
            <a:avLst/>
          </a:prstGeom>
        </p:spPr>
      </p:pic>
      <p:sp>
        <p:nvSpPr>
          <p:cNvPr id="19" name="Rectangle 18">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c 20">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78C52AE-A732-9043-9621-F9D1F9AC7788}"/>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6000">
                <a:solidFill>
                  <a:srgbClr val="FFFFFF"/>
                </a:solidFill>
              </a:rPr>
              <a:t>Why link PV with cultural safety?</a:t>
            </a:r>
          </a:p>
        </p:txBody>
      </p:sp>
      <p:sp>
        <p:nvSpPr>
          <p:cNvPr id="23" name="Oval 22">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78D5C993-1CD0-844F-B1AB-15B77B4C1456}"/>
              </a:ext>
            </a:extLst>
          </p:cNvPr>
          <p:cNvSpPr/>
          <p:nvPr/>
        </p:nvSpPr>
        <p:spPr>
          <a:xfrm>
            <a:off x="3507383" y="6488658"/>
            <a:ext cx="3877087" cy="369332"/>
          </a:xfrm>
          <a:prstGeom prst="rect">
            <a:avLst/>
          </a:prstGeom>
        </p:spPr>
        <p:txBody>
          <a:bodyPr wrap="none">
            <a:spAutoFit/>
          </a:bodyPr>
          <a:lstStyle/>
          <a:p>
            <a:r>
              <a:rPr lang="en-CA" dirty="0">
                <a:solidFill>
                  <a:srgbClr val="9AA0A6"/>
                </a:solidFill>
                <a:latin typeface="Roboto"/>
              </a:rPr>
              <a:t>© </a:t>
            </a:r>
            <a:r>
              <a:rPr lang="en-CA" dirty="0" err="1">
                <a:solidFill>
                  <a:srgbClr val="9AA0A6"/>
                </a:solidFill>
                <a:latin typeface="Roboto"/>
              </a:rPr>
              <a:t>Romolo</a:t>
            </a:r>
            <a:r>
              <a:rPr lang="en-CA" dirty="0">
                <a:solidFill>
                  <a:srgbClr val="9AA0A6"/>
                </a:solidFill>
                <a:latin typeface="Roboto"/>
              </a:rPr>
              <a:t> Tavani / </a:t>
            </a:r>
            <a:r>
              <a:rPr lang="en-CA" dirty="0" err="1">
                <a:solidFill>
                  <a:srgbClr val="9AA0A6"/>
                </a:solidFill>
                <a:latin typeface="Roboto"/>
              </a:rPr>
              <a:t>stock.adobe.com</a:t>
            </a:r>
            <a:endParaRPr lang="en-US" dirty="0"/>
          </a:p>
        </p:txBody>
      </p:sp>
    </p:spTree>
    <p:extLst>
      <p:ext uri="{BB962C8B-B14F-4D97-AF65-F5344CB8AC3E}">
        <p14:creationId xmlns:p14="http://schemas.microsoft.com/office/powerpoint/2010/main" val="1127565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Freeform: Shape 19">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Freeform: Shape 21">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F28D63F-FCD0-D344-B131-940D56A86297}"/>
              </a:ext>
            </a:extLst>
          </p:cNvPr>
          <p:cNvSpPr>
            <a:spLocks noGrp="1"/>
          </p:cNvSpPr>
          <p:nvPr>
            <p:ph type="title"/>
          </p:nvPr>
        </p:nvSpPr>
        <p:spPr>
          <a:xfrm>
            <a:off x="621792" y="1161288"/>
            <a:ext cx="3602736" cy="4526280"/>
          </a:xfrm>
        </p:spPr>
        <p:txBody>
          <a:bodyPr>
            <a:normAutofit/>
          </a:bodyPr>
          <a:lstStyle/>
          <a:p>
            <a:r>
              <a:rPr lang="en-US" sz="4000" dirty="0"/>
              <a:t>Clinical Departments:</a:t>
            </a:r>
            <a:br>
              <a:rPr lang="en-US" sz="4000" dirty="0"/>
            </a:br>
            <a:r>
              <a:rPr lang="en-US" sz="4000" dirty="0"/>
              <a:t>Challenges</a:t>
            </a:r>
          </a:p>
        </p:txBody>
      </p:sp>
      <p:sp>
        <p:nvSpPr>
          <p:cNvPr id="24" name="Rectangle 2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4" name="Content Placeholder 2">
            <a:extLst>
              <a:ext uri="{FF2B5EF4-FFF2-40B4-BE49-F238E27FC236}">
                <a16:creationId xmlns:a16="http://schemas.microsoft.com/office/drawing/2014/main" id="{0E9E3E16-D581-46FE-A4B2-381C540ECDAB}"/>
              </a:ext>
            </a:extLst>
          </p:cNvPr>
          <p:cNvGraphicFramePr>
            <a:graphicFrameLocks noGrp="1"/>
          </p:cNvGraphicFramePr>
          <p:nvPr>
            <p:ph idx="1"/>
            <p:extLst>
              <p:ext uri="{D42A27DB-BD31-4B8C-83A1-F6EECF244321}">
                <p14:modId xmlns:p14="http://schemas.microsoft.com/office/powerpoint/2010/main" val="1108317704"/>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7099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Freeform: Shape 21">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23">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1792" y="1161288"/>
            <a:ext cx="3602736" cy="4526280"/>
          </a:xfrm>
        </p:spPr>
        <p:txBody>
          <a:bodyPr>
            <a:normAutofit/>
          </a:bodyPr>
          <a:lstStyle/>
          <a:p>
            <a:r>
              <a:rPr lang="en-US" sz="4000" dirty="0"/>
              <a:t>Basic Science Departments:</a:t>
            </a:r>
            <a:br>
              <a:rPr lang="en-US" sz="4000" dirty="0"/>
            </a:br>
            <a:r>
              <a:rPr lang="en-US" sz="4000" dirty="0"/>
              <a:t>CHALLENGES</a:t>
            </a:r>
          </a:p>
        </p:txBody>
      </p:sp>
      <p:sp>
        <p:nvSpPr>
          <p:cNvPr id="26" name="Rectangle 25">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6" name="Content Placeholder 2">
            <a:extLst>
              <a:ext uri="{FF2B5EF4-FFF2-40B4-BE49-F238E27FC236}">
                <a16:creationId xmlns:a16="http://schemas.microsoft.com/office/drawing/2014/main" id="{47F1C1A0-0BCC-44E5-90DB-B247D4EEBD2F}"/>
              </a:ext>
            </a:extLst>
          </p:cNvPr>
          <p:cNvGraphicFramePr>
            <a:graphicFrameLocks noGrp="1"/>
          </p:cNvGraphicFramePr>
          <p:nvPr>
            <p:ph idx="1"/>
            <p:extLst>
              <p:ext uri="{D42A27DB-BD31-4B8C-83A1-F6EECF244321}">
                <p14:modId xmlns:p14="http://schemas.microsoft.com/office/powerpoint/2010/main" val="3245984768"/>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950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33EF6EA-9DC4-5941-872D-09177C72A732}"/>
              </a:ext>
            </a:extLst>
          </p:cNvPr>
          <p:cNvSpPr>
            <a:spLocks noGrp="1"/>
          </p:cNvSpPr>
          <p:nvPr>
            <p:ph type="title"/>
          </p:nvPr>
        </p:nvSpPr>
        <p:spPr>
          <a:xfrm>
            <a:off x="621792" y="1161288"/>
            <a:ext cx="3602736" cy="4526280"/>
          </a:xfrm>
        </p:spPr>
        <p:txBody>
          <a:bodyPr>
            <a:normAutofit/>
          </a:bodyPr>
          <a:lstStyle/>
          <a:p>
            <a:r>
              <a:rPr lang="en-US" sz="4000"/>
              <a:t>Faculty wellness resources</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0A59B5D3-2730-414D-AA06-267B4C21A7B1}"/>
              </a:ext>
            </a:extLst>
          </p:cNvPr>
          <p:cNvSpPr>
            <a:spLocks noGrp="1"/>
          </p:cNvSpPr>
          <p:nvPr>
            <p:ph idx="1"/>
          </p:nvPr>
        </p:nvSpPr>
        <p:spPr>
          <a:xfrm>
            <a:off x="5434149" y="932688"/>
            <a:ext cx="5916603" cy="4992624"/>
          </a:xfrm>
        </p:spPr>
        <p:txBody>
          <a:bodyPr anchor="ctr">
            <a:normAutofit/>
          </a:bodyPr>
          <a:lstStyle/>
          <a:p>
            <a:r>
              <a:rPr lang="en-US" sz="2000"/>
              <a:t>Physician Health Program</a:t>
            </a:r>
          </a:p>
          <a:p>
            <a:r>
              <a:rPr lang="en-US" sz="2000"/>
              <a:t>Hospital Human Resources/EAP</a:t>
            </a:r>
          </a:p>
          <a:p>
            <a:r>
              <a:rPr lang="en-US" sz="2000"/>
              <a:t>FOM COVID Resource Navigator</a:t>
            </a:r>
          </a:p>
          <a:p>
            <a:r>
              <a:rPr lang="en-US" sz="2000"/>
              <a:t>CAMH</a:t>
            </a:r>
          </a:p>
        </p:txBody>
      </p:sp>
    </p:spTree>
    <p:extLst>
      <p:ext uri="{BB962C8B-B14F-4D97-AF65-F5344CB8AC3E}">
        <p14:creationId xmlns:p14="http://schemas.microsoft.com/office/powerpoint/2010/main" val="3642719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98D44B-C5C7-C846-9A93-E23A14351D55}"/>
              </a:ext>
            </a:extLst>
          </p:cNvPr>
          <p:cNvSpPr>
            <a:spLocks noGrp="1"/>
          </p:cNvSpPr>
          <p:nvPr>
            <p:ph type="title"/>
          </p:nvPr>
        </p:nvSpPr>
        <p:spPr>
          <a:xfrm>
            <a:off x="621792" y="1161288"/>
            <a:ext cx="3602736" cy="4526280"/>
          </a:xfrm>
        </p:spPr>
        <p:txBody>
          <a:bodyPr>
            <a:normAutofit/>
          </a:bodyPr>
          <a:lstStyle/>
          <a:p>
            <a:r>
              <a:rPr lang="en-US" sz="3100" dirty="0"/>
              <a:t>Key Wellness Resources:  (National/Provincial)</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0F325BA9-B4DA-CA4C-90E5-2C4379523922}"/>
              </a:ext>
            </a:extLst>
          </p:cNvPr>
          <p:cNvSpPr>
            <a:spLocks noGrp="1"/>
          </p:cNvSpPr>
          <p:nvPr>
            <p:ph idx="1"/>
          </p:nvPr>
        </p:nvSpPr>
        <p:spPr>
          <a:xfrm>
            <a:off x="5434149" y="932688"/>
            <a:ext cx="5916603" cy="4992624"/>
          </a:xfrm>
        </p:spPr>
        <p:txBody>
          <a:bodyPr anchor="ctr">
            <a:normAutofit/>
          </a:bodyPr>
          <a:lstStyle/>
          <a:p>
            <a:r>
              <a:rPr lang="en-US" sz="2000" dirty="0"/>
              <a:t>CMPA</a:t>
            </a:r>
          </a:p>
          <a:p>
            <a:r>
              <a:rPr lang="en-US" sz="2000" dirty="0"/>
              <a:t>CPSO</a:t>
            </a:r>
          </a:p>
          <a:p>
            <a:r>
              <a:rPr lang="en-US" sz="2000" dirty="0"/>
              <a:t>CMA (private therapy)</a:t>
            </a:r>
          </a:p>
          <a:p>
            <a:r>
              <a:rPr lang="en-US" sz="2000" dirty="0"/>
              <a:t>Physician Health Program</a:t>
            </a:r>
          </a:p>
          <a:p>
            <a:r>
              <a:rPr lang="en-US" sz="2000" dirty="0"/>
              <a:t>Hospital HR/EAP</a:t>
            </a:r>
          </a:p>
          <a:p>
            <a:endParaRPr lang="en-US" sz="2000" dirty="0"/>
          </a:p>
        </p:txBody>
      </p:sp>
    </p:spTree>
    <p:extLst>
      <p:ext uri="{BB962C8B-B14F-4D97-AF65-F5344CB8AC3E}">
        <p14:creationId xmlns:p14="http://schemas.microsoft.com/office/powerpoint/2010/main" val="1587533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C12F2-467F-5A4B-9227-BDFBD23C33BF}"/>
              </a:ext>
            </a:extLst>
          </p:cNvPr>
          <p:cNvSpPr>
            <a:spLocks noGrp="1"/>
          </p:cNvSpPr>
          <p:nvPr>
            <p:ph type="title"/>
          </p:nvPr>
        </p:nvSpPr>
        <p:spPr/>
        <p:txBody>
          <a:bodyPr/>
          <a:lstStyle/>
          <a:p>
            <a:r>
              <a:rPr lang="en-US" dirty="0"/>
              <a:t>				Scenarios</a:t>
            </a:r>
          </a:p>
        </p:txBody>
      </p:sp>
      <p:sp>
        <p:nvSpPr>
          <p:cNvPr id="3" name="Content Placeholder 2">
            <a:extLst>
              <a:ext uri="{FF2B5EF4-FFF2-40B4-BE49-F238E27FC236}">
                <a16:creationId xmlns:a16="http://schemas.microsoft.com/office/drawing/2014/main" id="{672D8CCC-2C37-7B47-990B-AC9651BA1DE9}"/>
              </a:ext>
            </a:extLst>
          </p:cNvPr>
          <p:cNvSpPr>
            <a:spLocks noGrp="1"/>
          </p:cNvSpPr>
          <p:nvPr>
            <p:ph idx="1"/>
          </p:nvPr>
        </p:nvSpPr>
        <p:spPr/>
        <p:txBody>
          <a:bodyPr/>
          <a:lstStyle/>
          <a:p>
            <a:pPr marL="0" indent="0" algn="ctr">
              <a:buNone/>
            </a:pPr>
            <a:endParaRPr lang="en-US" dirty="0"/>
          </a:p>
          <a:p>
            <a:pPr marL="0" indent="0" algn="ctr">
              <a:buNone/>
            </a:pPr>
            <a:r>
              <a:rPr lang="en-US" dirty="0"/>
              <a:t>Faculty		Learner</a:t>
            </a:r>
          </a:p>
          <a:p>
            <a:pPr marL="0" indent="0" algn="ctr">
              <a:buNone/>
            </a:pPr>
            <a:r>
              <a:rPr lang="en-US" dirty="0"/>
              <a:t>Faculty 		Faculty</a:t>
            </a:r>
          </a:p>
          <a:p>
            <a:pPr marL="0" indent="0" algn="ctr">
              <a:buNone/>
            </a:pPr>
            <a:r>
              <a:rPr lang="en-US" dirty="0"/>
              <a:t>		Faculty 	          Administrative staff</a:t>
            </a:r>
          </a:p>
          <a:p>
            <a:pPr marL="0" indent="0" algn="ctr">
              <a:buNone/>
            </a:pPr>
            <a:r>
              <a:rPr lang="en-US" dirty="0"/>
              <a:t>Patient  		Faculty</a:t>
            </a:r>
          </a:p>
          <a:p>
            <a:pPr marL="0" indent="0" algn="ctr">
              <a:buNone/>
            </a:pPr>
            <a:r>
              <a:rPr lang="en-US" dirty="0"/>
              <a:t>Patient 		Learner </a:t>
            </a:r>
          </a:p>
          <a:p>
            <a:pPr marL="0" indent="0" algn="ctr">
              <a:buNone/>
            </a:pPr>
            <a:r>
              <a:rPr lang="en-US" dirty="0"/>
              <a:t>		      Faculty   		      Healthcare Professional</a:t>
            </a:r>
          </a:p>
        </p:txBody>
      </p:sp>
      <p:sp>
        <p:nvSpPr>
          <p:cNvPr id="4" name="Left-Right Arrow 3">
            <a:extLst>
              <a:ext uri="{FF2B5EF4-FFF2-40B4-BE49-F238E27FC236}">
                <a16:creationId xmlns:a16="http://schemas.microsoft.com/office/drawing/2014/main" id="{6E278715-D756-B445-BE20-B3C88D3D6241}"/>
              </a:ext>
            </a:extLst>
          </p:cNvPr>
          <p:cNvSpPr/>
          <p:nvPr/>
        </p:nvSpPr>
        <p:spPr>
          <a:xfrm>
            <a:off x="5379308" y="2404845"/>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Right Arrow 4">
            <a:extLst>
              <a:ext uri="{FF2B5EF4-FFF2-40B4-BE49-F238E27FC236}">
                <a16:creationId xmlns:a16="http://schemas.microsoft.com/office/drawing/2014/main" id="{05CB11D1-CDFF-1A4A-9D92-83038F7F8396}"/>
              </a:ext>
            </a:extLst>
          </p:cNvPr>
          <p:cNvSpPr/>
          <p:nvPr/>
        </p:nvSpPr>
        <p:spPr>
          <a:xfrm>
            <a:off x="5379308" y="2909651"/>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a:extLst>
              <a:ext uri="{FF2B5EF4-FFF2-40B4-BE49-F238E27FC236}">
                <a16:creationId xmlns:a16="http://schemas.microsoft.com/office/drawing/2014/main" id="{643A872B-B348-664C-A237-A33A2AC3F0B6}"/>
              </a:ext>
            </a:extLst>
          </p:cNvPr>
          <p:cNvSpPr/>
          <p:nvPr/>
        </p:nvSpPr>
        <p:spPr>
          <a:xfrm>
            <a:off x="5369546" y="3394283"/>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Right Arrow 6">
            <a:extLst>
              <a:ext uri="{FF2B5EF4-FFF2-40B4-BE49-F238E27FC236}">
                <a16:creationId xmlns:a16="http://schemas.microsoft.com/office/drawing/2014/main" id="{91FC674E-0A51-DA46-A5D7-D1610DCC641C}"/>
              </a:ext>
            </a:extLst>
          </p:cNvPr>
          <p:cNvSpPr/>
          <p:nvPr/>
        </p:nvSpPr>
        <p:spPr>
          <a:xfrm>
            <a:off x="5379308" y="3968523"/>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Right Arrow 7">
            <a:extLst>
              <a:ext uri="{FF2B5EF4-FFF2-40B4-BE49-F238E27FC236}">
                <a16:creationId xmlns:a16="http://schemas.microsoft.com/office/drawing/2014/main" id="{1854F9F9-595E-214E-8EE6-76FC87653789}"/>
              </a:ext>
            </a:extLst>
          </p:cNvPr>
          <p:cNvSpPr/>
          <p:nvPr/>
        </p:nvSpPr>
        <p:spPr>
          <a:xfrm>
            <a:off x="5369546" y="4383721"/>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Right Arrow 8">
            <a:extLst>
              <a:ext uri="{FF2B5EF4-FFF2-40B4-BE49-F238E27FC236}">
                <a16:creationId xmlns:a16="http://schemas.microsoft.com/office/drawing/2014/main" id="{3F263169-1961-5A4B-A2A9-AA91EE14A1F3}"/>
              </a:ext>
            </a:extLst>
          </p:cNvPr>
          <p:cNvSpPr/>
          <p:nvPr/>
        </p:nvSpPr>
        <p:spPr>
          <a:xfrm>
            <a:off x="5388616" y="4904526"/>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895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6">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6" name="Freeform: Shape 48">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7" name="Freeform: Shape 50">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A72E81-1454-7141-A592-2021DB636586}"/>
              </a:ext>
            </a:extLst>
          </p:cNvPr>
          <p:cNvSpPr>
            <a:spLocks noGrp="1"/>
          </p:cNvSpPr>
          <p:nvPr>
            <p:ph type="title"/>
          </p:nvPr>
        </p:nvSpPr>
        <p:spPr>
          <a:xfrm>
            <a:off x="371094" y="1161288"/>
            <a:ext cx="3438144" cy="1239012"/>
          </a:xfrm>
        </p:spPr>
        <p:txBody>
          <a:bodyPr anchor="ctr">
            <a:normAutofit/>
          </a:bodyPr>
          <a:lstStyle/>
          <a:p>
            <a:br>
              <a:rPr lang="en-US" sz="1500"/>
            </a:br>
            <a:br>
              <a:rPr lang="en-US" sz="1500"/>
            </a:br>
            <a:br>
              <a:rPr lang="en-US" sz="1500"/>
            </a:br>
            <a:r>
              <a:rPr lang="en-US" sz="1500"/>
              <a:t>	</a:t>
            </a:r>
            <a:br>
              <a:rPr lang="en-US" sz="1500"/>
            </a:br>
            <a:endParaRPr lang="en-US" sz="1500"/>
          </a:p>
        </p:txBody>
      </p:sp>
      <p:sp>
        <p:nvSpPr>
          <p:cNvPr id="53" name="Rectangle 52">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5" name="Rectangle 5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7C8A9C4-B705-5949-B88D-209A3770671D}"/>
              </a:ext>
            </a:extLst>
          </p:cNvPr>
          <p:cNvSpPr>
            <a:spLocks noGrp="1"/>
          </p:cNvSpPr>
          <p:nvPr>
            <p:ph idx="1"/>
          </p:nvPr>
        </p:nvSpPr>
        <p:spPr>
          <a:xfrm>
            <a:off x="371094" y="2718054"/>
            <a:ext cx="3438906" cy="3207258"/>
          </a:xfrm>
        </p:spPr>
        <p:txBody>
          <a:bodyPr anchor="t">
            <a:normAutofit/>
          </a:bodyPr>
          <a:lstStyle/>
          <a:p>
            <a:pPr marL="0" indent="0">
              <a:buNone/>
            </a:pPr>
            <a:r>
              <a:rPr lang="en-CA" sz="1700"/>
              <a:t>“The arc of the moral universe is long, but it bends toward justice.” </a:t>
            </a:r>
            <a:endParaRPr lang="en-US" sz="1700"/>
          </a:p>
        </p:txBody>
      </p:sp>
      <p:pic>
        <p:nvPicPr>
          <p:cNvPr id="39" name="Graphic 38" descr="Judge">
            <a:extLst>
              <a:ext uri="{FF2B5EF4-FFF2-40B4-BE49-F238E27FC236}">
                <a16:creationId xmlns:a16="http://schemas.microsoft.com/office/drawing/2014/main" id="{5B10B7A0-6A74-4C99-8BDE-455F5ACDC3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24144" y="841248"/>
            <a:ext cx="5276088" cy="5276088"/>
          </a:xfrm>
          <a:prstGeom prst="rect">
            <a:avLst/>
          </a:prstGeom>
        </p:spPr>
      </p:pic>
    </p:spTree>
    <p:extLst>
      <p:ext uri="{BB962C8B-B14F-4D97-AF65-F5344CB8AC3E}">
        <p14:creationId xmlns:p14="http://schemas.microsoft.com/office/powerpoint/2010/main" val="1593979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4357</Words>
  <Application>Microsoft Macintosh PowerPoint</Application>
  <PresentationFormat>Widescreen</PresentationFormat>
  <Paragraphs>405</Paragraphs>
  <Slides>36</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Calibri Light</vt:lpstr>
      <vt:lpstr>Helvetica Neue Medium</vt:lpstr>
      <vt:lpstr>Lato</vt:lpstr>
      <vt:lpstr>Roboto</vt:lpstr>
      <vt:lpstr>Wingdings</vt:lpstr>
      <vt:lpstr>Office Theme</vt:lpstr>
      <vt:lpstr>               THE FACULTY OF MEDICINE’S PROFESSIONAL VALUES…    AN EVOLUTION      </vt:lpstr>
      <vt:lpstr>CONSIDER EQUIVALENT OF LAND ACKNOWLEDGEMENT</vt:lpstr>
      <vt:lpstr>Learning Objectives</vt:lpstr>
      <vt:lpstr>FOM Academic Strategic Plan  (2018-2023)</vt:lpstr>
      <vt:lpstr>FOM Academic Strategic Plan  (2018-2023)</vt:lpstr>
      <vt:lpstr>Professional Values</vt:lpstr>
      <vt:lpstr>Professional Values Evolve…</vt:lpstr>
      <vt:lpstr>Professionalism past…</vt:lpstr>
      <vt:lpstr>Professionalism future…</vt:lpstr>
      <vt:lpstr>PowerPoint Presentation</vt:lpstr>
      <vt:lpstr>What’s the same?</vt:lpstr>
      <vt:lpstr>What’s different?</vt:lpstr>
      <vt:lpstr>Refreshing our professional values…</vt:lpstr>
      <vt:lpstr>Why link PV and Wellness?             “Think ill before evil…”</vt:lpstr>
      <vt:lpstr>How do we get to where we need to go?</vt:lpstr>
      <vt:lpstr>Organizational Justice Framework</vt:lpstr>
      <vt:lpstr>PowerPoint Presentation</vt:lpstr>
      <vt:lpstr>Why Does Organizational Justice Matter?</vt:lpstr>
      <vt:lpstr>Natural Justice/Procedural Fairness</vt:lpstr>
      <vt:lpstr> Natural justice: three key principles   </vt:lpstr>
      <vt:lpstr>Key FOM Policies (clinical medical faculty)</vt:lpstr>
      <vt:lpstr>Standards of Professional Behaviour for Medical Faculty (revised April 2020):   What’s new?</vt:lpstr>
      <vt:lpstr>Key Regulatory Policies: (CPSO)  </vt:lpstr>
      <vt:lpstr>Key Policies:  (University)</vt:lpstr>
      <vt:lpstr>Consultation Resources:  (University)</vt:lpstr>
      <vt:lpstr>Consultation Resources:  (clinical sites)</vt:lpstr>
      <vt:lpstr>Why link PV with psychological safety?</vt:lpstr>
      <vt:lpstr> 5-Minute Psychological Safety Audit</vt:lpstr>
      <vt:lpstr>Psychological Safety: Leadership</vt:lpstr>
      <vt:lpstr>Why link PV with cultural safety?</vt:lpstr>
      <vt:lpstr>Clinical Departments: Challenges</vt:lpstr>
      <vt:lpstr>Basic Science Departments: CHALLENGES</vt:lpstr>
      <vt:lpstr>Faculty wellness resources</vt:lpstr>
      <vt:lpstr>Key Wellness Resources:  (National/Provincial)</vt:lpstr>
      <vt:lpstr>    Scenarios</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FACULTY OF MEDICINE’S PROFESSIONAL VALUES…    AN EVOLUTION      </dc:title>
  <dc:creator>P B</dc:creator>
  <cp:lastModifiedBy>P B</cp:lastModifiedBy>
  <cp:revision>6</cp:revision>
  <dcterms:created xsi:type="dcterms:W3CDTF">2020-09-08T00:56:19Z</dcterms:created>
  <dcterms:modified xsi:type="dcterms:W3CDTF">2020-09-08T01:37:12Z</dcterms:modified>
</cp:coreProperties>
</file>